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58" r:id="rId4"/>
    <p:sldId id="259" r:id="rId5"/>
    <p:sldId id="28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87758-3D54-4A6F-BDE4-6444AC2A0E6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70D1-DBC1-4B90-8D01-1AAFEB1603A0}" type="datetimeFigureOut">
              <a:rPr lang="it-IT" smtClean="0"/>
              <a:pPr/>
              <a:t>12/04/2013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7947-82D4-4E9C-BF50-D22754073EB1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87058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23528" y="4581128"/>
            <a:ext cx="849694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3333FF"/>
                </a:solidFill>
              </a:rPr>
              <a:t>Meccanismi di generazione delle diseguaglianze di </a:t>
            </a:r>
            <a:r>
              <a:rPr lang="it-IT" sz="3200" b="1" dirty="0" smtClean="0">
                <a:solidFill>
                  <a:srgbClr val="3333FF"/>
                </a:solidFill>
              </a:rPr>
              <a:t>salute nel </a:t>
            </a:r>
            <a:r>
              <a:rPr lang="it-IT" sz="3200" b="1" dirty="0">
                <a:solidFill>
                  <a:srgbClr val="3333FF"/>
                </a:solidFill>
              </a:rPr>
              <a:t>sistema sanitario</a:t>
            </a:r>
            <a:endParaRPr lang="it-IT" sz="3200" dirty="0">
              <a:solidFill>
                <a:srgbClr val="3333FF"/>
              </a:solidFill>
            </a:endParaRPr>
          </a:p>
          <a:p>
            <a:endParaRPr lang="it-IT" dirty="0">
              <a:solidFill>
                <a:srgbClr val="FFC000"/>
              </a:solidFill>
            </a:endParaRPr>
          </a:p>
          <a:p>
            <a:r>
              <a:rPr lang="it-IT" dirty="0">
                <a:solidFill>
                  <a:srgbClr val="FFC000"/>
                </a:solidFill>
              </a:rPr>
              <a:t>		</a:t>
            </a:r>
            <a:r>
              <a:rPr lang="it-IT" dirty="0" smtClean="0">
                <a:solidFill>
                  <a:srgbClr val="FFC000"/>
                </a:solidFill>
              </a:rPr>
              <a:t>      </a:t>
            </a:r>
            <a:r>
              <a:rPr lang="it-IT" sz="2400" i="1" dirty="0" smtClean="0">
                <a:solidFill>
                  <a:srgbClr val="FFC000"/>
                </a:solidFill>
              </a:rPr>
              <a:t>C </a:t>
            </a:r>
            <a:r>
              <a:rPr lang="it-IT" sz="2400" i="1" dirty="0">
                <a:solidFill>
                  <a:srgbClr val="FFC000"/>
                </a:solidFill>
              </a:rPr>
              <a:t>Cislaghi, Agenas, Roma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445250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47813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77983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8488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987675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5221288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763713" y="19891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azione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445250" y="19891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flipH="1">
            <a:off x="1476375" y="2924175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211638" y="32845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valutazione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987675" y="76517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Equità di </a:t>
            </a:r>
            <a:r>
              <a:rPr lang="it-IT" sz="3600">
                <a:solidFill>
                  <a:srgbClr val="33CC33"/>
                </a:solidFill>
              </a:rPr>
              <a:t>utilità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258888" y="4005263"/>
            <a:ext cx="22336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che ciascuno ricavi la stessa utilità dalle prestazioni fornite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708400" y="3933825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Individuazione dei bisogni e delle capacità di utilizzo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1863" y="3789363"/>
            <a:ext cx="21605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Proporzionalità delle prestazioni erogabili ai bisogni e alle capacità della popolazione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116013" y="5300663"/>
            <a:ext cx="2519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Posso utilizzare tante prestazioni quante ne ho bisogno e sono “capace” di utilizzare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08400" y="5300663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Il prescrittore indica ciò di cui ho bisogno e di cui sono capace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940425" y="5229225"/>
            <a:ext cx="23034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Se è stata rispettata la propozionalità dell’erogazione ai bisogni ed all’effettivo utilizzo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932363" y="33337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Processi di valutazione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24384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16463" y="5373688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Esiti proporzionali ai bisogni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43438" y="350043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Accessi  proporzionali ai bisogni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643438" y="17002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Parità di accesso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700338" y="1484313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8" name="AutoShape 9"/>
          <p:cNvSpPr>
            <a:spLocks noChangeArrowheads="1"/>
          </p:cNvSpPr>
          <p:nvPr/>
        </p:nvSpPr>
        <p:spPr bwMode="auto">
          <a:xfrm>
            <a:off x="2771775" y="328453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9" name="AutoShape 10"/>
          <p:cNvSpPr>
            <a:spLocks noChangeArrowheads="1"/>
          </p:cNvSpPr>
          <p:nvPr/>
        </p:nvSpPr>
        <p:spPr bwMode="auto">
          <a:xfrm>
            <a:off x="2771775" y="515778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492500" y="333375"/>
            <a:ext cx="525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Processi di valutazione: </a:t>
            </a:r>
            <a:r>
              <a:rPr lang="it-IT" b="1" i="1">
                <a:solidFill>
                  <a:srgbClr val="FF0000"/>
                </a:solidFill>
              </a:rPr>
              <a:t>FINANZIAMENTO SSR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24384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716463" y="5373688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Esiti proporzionali ai bisogni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3438" y="350043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Accessi  proporzionali ai bisogni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643438" y="17002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Parità di accesso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700338" y="1484313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2771775" y="328453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2771775" y="515778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716463" y="2205038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Procapite grezzo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787900" y="4005263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Procapite ponderato sui rischi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859338" y="5805488"/>
            <a:ext cx="3168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Procapite ponderato sull’efficienza degli utilizzatori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92500" y="333375"/>
            <a:ext cx="525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Processi di valutazione: </a:t>
            </a:r>
            <a:r>
              <a:rPr lang="it-IT" b="1" i="1">
                <a:solidFill>
                  <a:srgbClr val="FF0000"/>
                </a:solidFill>
              </a:rPr>
              <a:t>EROGAZIONE DI CURE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24384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716463" y="5373688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Esiti proporzionali ai bisogni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43438" y="350043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Accessi  proporzionali ai bisogni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43438" y="17002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Parità di accesso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700338" y="1484313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771775" y="328453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771775" y="515778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716463" y="2205038"/>
            <a:ext cx="29511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Un “voucher” uguale per tutti consumato il quale stop …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787900" y="4005263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Erogazione proporzionale al bisogno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859338" y="5805488"/>
            <a:ext cx="3673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Erogazione proporzionale al bisogno ed alla probabilità di ottenere risultati dalle cure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492500" y="333375"/>
            <a:ext cx="525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Processi di valutazione: </a:t>
            </a:r>
            <a:r>
              <a:rPr lang="it-IT" b="1" i="1">
                <a:solidFill>
                  <a:srgbClr val="FF0000"/>
                </a:solidFill>
              </a:rPr>
              <a:t>SCREENING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24384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16463" y="5373688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Esiti proporzionali ai bisogni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43438" y="350043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Accessi  proporzionali ai bisogni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643438" y="17002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Parità di accesso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700338" y="1484313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771775" y="328453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2771775" y="515778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716463" y="2205038"/>
            <a:ext cx="2951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Per tutti indifferentemente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787900" y="400526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Per le fasce a rischio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859338" y="5805488"/>
            <a:ext cx="367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Solo per i curabili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492500" y="333375"/>
            <a:ext cx="525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Processi di valutazione: </a:t>
            </a:r>
            <a:r>
              <a:rPr lang="it-IT" b="1" i="1">
                <a:solidFill>
                  <a:srgbClr val="FF0000"/>
                </a:solidFill>
              </a:rPr>
              <a:t>COPAYMENT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24384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716463" y="5373688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Esiti proporzionali ai bisogni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43438" y="350043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Accessi  proporzionali ai bisogni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643438" y="17002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Parità di accesso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700338" y="1484313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2771775" y="328453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771775" y="5157788"/>
            <a:ext cx="1800225" cy="792162"/>
          </a:xfrm>
          <a:prstGeom prst="rightArrow">
            <a:avLst>
              <a:gd name="adj1" fmla="val 50000"/>
              <a:gd name="adj2" fmla="val 568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716463" y="2205038"/>
            <a:ext cx="2951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Nessun copayment … solo tasse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87900" y="4005263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Ticket proporzionale al reddito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859338" y="5805488"/>
            <a:ext cx="3673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Ticket solo per i codici bianchi e verdi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8"/>
          <p:cNvSpPr>
            <a:spLocks noChangeArrowheads="1"/>
          </p:cNvSpPr>
          <p:nvPr/>
        </p:nvSpPr>
        <p:spPr bwMode="auto">
          <a:xfrm>
            <a:off x="6156325" y="549275"/>
            <a:ext cx="2879725" cy="12239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AutoShape 17"/>
          <p:cNvSpPr>
            <a:spLocks noChangeArrowheads="1"/>
          </p:cNvSpPr>
          <p:nvPr/>
        </p:nvSpPr>
        <p:spPr bwMode="auto">
          <a:xfrm>
            <a:off x="468313" y="2420938"/>
            <a:ext cx="4032250" cy="2447925"/>
          </a:xfrm>
          <a:prstGeom prst="rightArrow">
            <a:avLst>
              <a:gd name="adj1" fmla="val 50000"/>
              <a:gd name="adj2" fmla="val 411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900113" y="3141663"/>
            <a:ext cx="31686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/>
              <a:t>POLITICHE </a:t>
            </a:r>
          </a:p>
          <a:p>
            <a:pPr>
              <a:spcBef>
                <a:spcPct val="50000"/>
              </a:spcBef>
            </a:pPr>
            <a:r>
              <a:rPr lang="it-IT" sz="2400" b="1" i="1"/>
              <a:t>PER L’EQUITA’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500563" y="170021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DI DIRITTO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500563" y="2852738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DI BISOGNO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4572000" y="400526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DI UTILITA’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6948488" y="1125538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chemeClr val="bg1"/>
                </a:solidFill>
              </a:rPr>
              <a:t>valutazione</a:t>
            </a: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7092950" y="2133600"/>
            <a:ext cx="1404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Variabilità dei consumi</a:t>
            </a: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4643438" y="2133600"/>
            <a:ext cx="1404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a tutti lo stesso</a:t>
            </a:r>
          </a:p>
        </p:txBody>
      </p:sp>
      <p:sp>
        <p:nvSpPr>
          <p:cNvPr id="15371" name="Text Box 9"/>
          <p:cNvSpPr txBox="1">
            <a:spLocks noChangeArrowheads="1"/>
          </p:cNvSpPr>
          <p:nvPr/>
        </p:nvSpPr>
        <p:spPr bwMode="auto">
          <a:xfrm>
            <a:off x="4500563" y="3284538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solo a chi ha bisogno</a:t>
            </a:r>
          </a:p>
        </p:txBody>
      </p:sp>
      <p:sp>
        <p:nvSpPr>
          <p:cNvPr id="15372" name="Text Box 10"/>
          <p:cNvSpPr txBox="1">
            <a:spLocks noChangeArrowheads="1"/>
          </p:cNvSpPr>
          <p:nvPr/>
        </p:nvSpPr>
        <p:spPr bwMode="auto">
          <a:xfrm>
            <a:off x="4572000" y="4508500"/>
            <a:ext cx="1728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solo a chi è capace di utilizzare</a:t>
            </a:r>
          </a:p>
        </p:txBody>
      </p:sp>
      <p:sp>
        <p:nvSpPr>
          <p:cNvPr id="15373" name="Text Box 11"/>
          <p:cNvSpPr txBox="1">
            <a:spLocks noChangeArrowheads="1"/>
          </p:cNvSpPr>
          <p:nvPr/>
        </p:nvSpPr>
        <p:spPr bwMode="auto">
          <a:xfrm>
            <a:off x="7019925" y="3213100"/>
            <a:ext cx="1800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Proporzionalità dei consumi ai bisogni</a:t>
            </a:r>
          </a:p>
        </p:txBody>
      </p:sp>
      <p:sp>
        <p:nvSpPr>
          <p:cNvPr id="15374" name="Text Box 12"/>
          <p:cNvSpPr txBox="1">
            <a:spLocks noChangeArrowheads="1"/>
          </p:cNvSpPr>
          <p:nvPr/>
        </p:nvSpPr>
        <p:spPr bwMode="auto">
          <a:xfrm>
            <a:off x="7092950" y="4508500"/>
            <a:ext cx="1800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Proporzionalità dei consumi agli esiti</a:t>
            </a:r>
          </a:p>
        </p:txBody>
      </p:sp>
      <p:sp>
        <p:nvSpPr>
          <p:cNvPr id="15375" name="AutoShape 13"/>
          <p:cNvSpPr>
            <a:spLocks noChangeArrowheads="1"/>
          </p:cNvSpPr>
          <p:nvPr/>
        </p:nvSpPr>
        <p:spPr bwMode="auto">
          <a:xfrm>
            <a:off x="5940425" y="2276475"/>
            <a:ext cx="1081088" cy="431800"/>
          </a:xfrm>
          <a:prstGeom prst="rightArrow">
            <a:avLst>
              <a:gd name="adj1" fmla="val 50000"/>
              <a:gd name="adj2" fmla="val 625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6" name="AutoShape 15"/>
          <p:cNvSpPr>
            <a:spLocks noChangeArrowheads="1"/>
          </p:cNvSpPr>
          <p:nvPr/>
        </p:nvSpPr>
        <p:spPr bwMode="auto">
          <a:xfrm>
            <a:off x="5940425" y="3573463"/>
            <a:ext cx="1081088" cy="431800"/>
          </a:xfrm>
          <a:prstGeom prst="rightArrow">
            <a:avLst>
              <a:gd name="adj1" fmla="val 50000"/>
              <a:gd name="adj2" fmla="val 625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77" name="AutoShape 16"/>
          <p:cNvSpPr>
            <a:spLocks noChangeArrowheads="1"/>
          </p:cNvSpPr>
          <p:nvPr/>
        </p:nvSpPr>
        <p:spPr bwMode="auto">
          <a:xfrm>
            <a:off x="6011863" y="4797425"/>
            <a:ext cx="1081087" cy="431800"/>
          </a:xfrm>
          <a:prstGeom prst="rightArrow">
            <a:avLst>
              <a:gd name="adj1" fmla="val 50000"/>
              <a:gd name="adj2" fmla="val 625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779838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AutoShape 27"/>
          <p:cNvSpPr>
            <a:spLocks noChangeArrowheads="1"/>
          </p:cNvSpPr>
          <p:nvPr/>
        </p:nvSpPr>
        <p:spPr bwMode="auto">
          <a:xfrm>
            <a:off x="3419475" y="908050"/>
            <a:ext cx="2376488" cy="2736850"/>
          </a:xfrm>
          <a:prstGeom prst="downArrow">
            <a:avLst>
              <a:gd name="adj1" fmla="val 50000"/>
              <a:gd name="adj2" fmla="val 2879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6445250" y="10525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547813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084888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2987675" y="981075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5221288" y="981075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1763713" y="105251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211638" y="10525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chemeClr val="bg1"/>
                </a:solidFill>
              </a:rPr>
              <a:t>azione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445250" y="105251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 flipH="1">
            <a:off x="1476375" y="1989138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6013450" y="3502025"/>
            <a:ext cx="1404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Variabilità dei consumi</a:t>
            </a:r>
          </a:p>
        </p:txBody>
      </p:sp>
      <p:sp>
        <p:nvSpPr>
          <p:cNvPr id="16398" name="Text Box 21"/>
          <p:cNvSpPr txBox="1">
            <a:spLocks noChangeArrowheads="1"/>
          </p:cNvSpPr>
          <p:nvPr/>
        </p:nvSpPr>
        <p:spPr bwMode="auto">
          <a:xfrm>
            <a:off x="1619250" y="3430588"/>
            <a:ext cx="1404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a tutti lo stesso</a:t>
            </a:r>
          </a:p>
        </p:txBody>
      </p:sp>
      <p:sp>
        <p:nvSpPr>
          <p:cNvPr id="16399" name="Text Box 22"/>
          <p:cNvSpPr txBox="1">
            <a:spLocks noChangeArrowheads="1"/>
          </p:cNvSpPr>
          <p:nvPr/>
        </p:nvSpPr>
        <p:spPr bwMode="auto">
          <a:xfrm>
            <a:off x="1476375" y="4581525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solo a chi ha bisogno</a:t>
            </a:r>
          </a:p>
        </p:txBody>
      </p:sp>
      <p:sp>
        <p:nvSpPr>
          <p:cNvPr id="16400" name="Text Box 23"/>
          <p:cNvSpPr txBox="1">
            <a:spLocks noChangeArrowheads="1"/>
          </p:cNvSpPr>
          <p:nvPr/>
        </p:nvSpPr>
        <p:spPr bwMode="auto">
          <a:xfrm>
            <a:off x="1547813" y="5805488"/>
            <a:ext cx="17287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solo a chi è capace di utilizzare</a:t>
            </a:r>
          </a:p>
        </p:txBody>
      </p:sp>
      <p:sp>
        <p:nvSpPr>
          <p:cNvPr id="16401" name="Text Box 24"/>
          <p:cNvSpPr txBox="1">
            <a:spLocks noChangeArrowheads="1"/>
          </p:cNvSpPr>
          <p:nvPr/>
        </p:nvSpPr>
        <p:spPr bwMode="auto">
          <a:xfrm>
            <a:off x="5940425" y="4510088"/>
            <a:ext cx="1800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Proporzionalità dei consumi ai bisogni</a:t>
            </a:r>
          </a:p>
        </p:txBody>
      </p:sp>
      <p:sp>
        <p:nvSpPr>
          <p:cNvPr id="16402" name="Text Box 25"/>
          <p:cNvSpPr txBox="1">
            <a:spLocks noChangeArrowheads="1"/>
          </p:cNvSpPr>
          <p:nvPr/>
        </p:nvSpPr>
        <p:spPr bwMode="auto">
          <a:xfrm>
            <a:off x="6084888" y="5734050"/>
            <a:ext cx="1800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Proporzionalità dei consumi agli esiti</a:t>
            </a:r>
          </a:p>
        </p:txBody>
      </p:sp>
      <p:sp>
        <p:nvSpPr>
          <p:cNvPr id="16403" name="Text Box 26"/>
          <p:cNvSpPr txBox="1">
            <a:spLocks noChangeArrowheads="1"/>
          </p:cNvSpPr>
          <p:nvPr/>
        </p:nvSpPr>
        <p:spPr bwMode="auto">
          <a:xfrm>
            <a:off x="3924300" y="29972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chemeClr val="bg1"/>
                </a:solidFill>
              </a:rPr>
              <a:t>valutazione</a:t>
            </a:r>
          </a:p>
        </p:txBody>
      </p:sp>
      <p:sp>
        <p:nvSpPr>
          <p:cNvPr id="16404" name="Text Box 28"/>
          <p:cNvSpPr txBox="1">
            <a:spLocks noChangeArrowheads="1"/>
          </p:cNvSpPr>
          <p:nvPr/>
        </p:nvSpPr>
        <p:spPr bwMode="auto">
          <a:xfrm>
            <a:off x="3203575" y="3644900"/>
            <a:ext cx="331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Diminuisce la variabilità?</a:t>
            </a:r>
          </a:p>
        </p:txBody>
      </p:sp>
      <p:sp>
        <p:nvSpPr>
          <p:cNvPr id="16405" name="Text Box 29"/>
          <p:cNvSpPr txBox="1">
            <a:spLocks noChangeArrowheads="1"/>
          </p:cNvSpPr>
          <p:nvPr/>
        </p:nvSpPr>
        <p:spPr bwMode="auto">
          <a:xfrm>
            <a:off x="3203575" y="4437063"/>
            <a:ext cx="25193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Aumenta la proporzionalità?  (diminuisce i bisogni)</a:t>
            </a:r>
          </a:p>
        </p:txBody>
      </p:sp>
      <p:sp>
        <p:nvSpPr>
          <p:cNvPr id="16406" name="Text Box 30"/>
          <p:cNvSpPr txBox="1">
            <a:spLocks noChangeArrowheads="1"/>
          </p:cNvSpPr>
          <p:nvPr/>
        </p:nvSpPr>
        <p:spPr bwMode="auto">
          <a:xfrm>
            <a:off x="3419475" y="5734050"/>
            <a:ext cx="20875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Aumenta la proporzionalità? (migliore gli esiti)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445250" y="10525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47813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779838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084888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2987675" y="981075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221288" y="981075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763713" y="105251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211638" y="10525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azione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445250" y="105251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flipH="1">
            <a:off x="1476375" y="1989138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013450" y="3502025"/>
            <a:ext cx="1404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Variabilità dei consumi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619250" y="3430588"/>
            <a:ext cx="1404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a tutti lo stesso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476375" y="4581525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solo a chi ha bisogno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476375" y="5516563"/>
            <a:ext cx="1728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solo a chi è capace di utilizzare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940425" y="4510088"/>
            <a:ext cx="1800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Proporzionalità dei consumi ai bisogni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084888" y="5516563"/>
            <a:ext cx="1800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Proporzionalità dei consumi agli esiti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924300" y="299720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valutazione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3708400" y="908050"/>
            <a:ext cx="1800225" cy="2736850"/>
          </a:xfrm>
          <a:prstGeom prst="downArrow">
            <a:avLst>
              <a:gd name="adj1" fmla="val 50000"/>
              <a:gd name="adj2" fmla="val 3800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203575" y="3644900"/>
            <a:ext cx="331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Diminuisce la variabilità?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203575" y="4437063"/>
            <a:ext cx="25193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Aumenta la proporzionalità?  (diminuisce i bisogni)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492500" y="5516563"/>
            <a:ext cx="20875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Aumenta la proporzionalità? (migliore gli esiti)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492500" y="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de-ospedalizzazione :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635375" y="1989138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Misure per garantirne l’equità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124075" y="400526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I tassi diminuiscono similmente in tutti i gruppi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051050" y="5229225"/>
            <a:ext cx="6192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diminuiscono di più i ricoveri meno necessari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1692275" y="6308725"/>
            <a:ext cx="6767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aumenta omogeneamente l’esito dell’attività ospedaliera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445250" y="10525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47813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779838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84888" y="620713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87675" y="981075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221288" y="981075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763713" y="105251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211638" y="10525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azione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445250" y="105251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flipH="1">
            <a:off x="1476375" y="1989138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013450" y="3502025"/>
            <a:ext cx="1404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Variabilità dei consumi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619250" y="3430588"/>
            <a:ext cx="1404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a tutti lo stesso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476375" y="4581525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solo a chi ha bisogno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476375" y="5516563"/>
            <a:ext cx="1728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dare solo a chi è capace di utilizzare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940425" y="4510088"/>
            <a:ext cx="1800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Proporzionalità dei consumi ai bisogni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084888" y="5516563"/>
            <a:ext cx="1800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Proporzionalità dei consumi agli esiti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924300" y="299720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valutazione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3708400" y="908050"/>
            <a:ext cx="1800225" cy="2736850"/>
          </a:xfrm>
          <a:prstGeom prst="downArrow">
            <a:avLst>
              <a:gd name="adj1" fmla="val 50000"/>
              <a:gd name="adj2" fmla="val 3800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203575" y="3644900"/>
            <a:ext cx="331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Diminuisce la variabilità?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203575" y="4437063"/>
            <a:ext cx="25193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Aumenta la proporzionalità?  (diminuisce i bisogni)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492500" y="5516563"/>
            <a:ext cx="20875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</a:rPr>
              <a:t>Aumenta la proporzionalità? (migliore gli esiti)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3492500" y="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de-ospedalizzazione :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635375" y="1989138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Misure per garantirne l’equità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124075" y="4005263"/>
            <a:ext cx="568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I tassi diminuiscono similmente in tutti i gruppi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051050" y="5229225"/>
            <a:ext cx="6192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diminuiscono di più i ricoveri meno necessari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692275" y="6308725"/>
            <a:ext cx="6767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3333FF"/>
                </a:solidFill>
              </a:rPr>
              <a:t>aumenta omogeneamente l’esito dell’attività ospedaliera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 rot="-727169">
            <a:off x="827088" y="2781300"/>
            <a:ext cx="7991475" cy="1974850"/>
          </a:xfrm>
          <a:prstGeom prst="rect">
            <a:avLst/>
          </a:prstGeom>
          <a:gradFill rotWithShape="1">
            <a:gsLst>
              <a:gs pos="0">
                <a:srgbClr val="FF0000">
                  <a:alpha val="75998"/>
                </a:srgbClr>
              </a:gs>
              <a:gs pos="100000">
                <a:srgbClr val="BA0000">
                  <a:alpha val="43999"/>
                </a:srgbClr>
              </a:gs>
            </a:gsLst>
            <a:lin ang="5400000" scaled="1"/>
          </a:gra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>
                <a:solidFill>
                  <a:schemeClr val="bg1"/>
                </a:solidFill>
              </a:rPr>
              <a:t>Non si tratta di scegliere tra i tre elementi dell’equità: tutti e tre gli aspetti sono importanti e devono essere considerati in ogni situazione anche se a seconda dei casi uno diventa più importante degli altri e viceversa … l’importante è non confonderli!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1412776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i="1" dirty="0" smtClean="0">
                <a:solidFill>
                  <a:srgbClr val="FF0000"/>
                </a:solidFill>
              </a:rPr>
              <a:t>La valutazione dei meccanismi di </a:t>
            </a:r>
            <a:r>
              <a:rPr lang="it-IT" sz="4800" b="1" i="1" dirty="0" smtClean="0">
                <a:solidFill>
                  <a:srgbClr val="FF0000"/>
                </a:solidFill>
              </a:rPr>
              <a:t>influenza e contrasto delle diseguaglianze di salute</a:t>
            </a:r>
            <a:endParaRPr lang="it-IT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ndamenti farmaci ricov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8640763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andamenti farmaci ricov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8640763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79388" y="1196975"/>
            <a:ext cx="3313112" cy="41767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95288" y="2565400"/>
            <a:ext cx="2447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2400" b="1" i="1">
                <a:solidFill>
                  <a:schemeClr val="bg1"/>
                </a:solidFill>
              </a:rPr>
              <a:t>C’è una equità di diritto sul territorio italiano?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damenti farmaci ricov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8640763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 flipH="1">
            <a:off x="2843213" y="981075"/>
            <a:ext cx="3527425" cy="43926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563938" y="2565400"/>
            <a:ext cx="24479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2400" b="1" i="1">
                <a:solidFill>
                  <a:schemeClr val="bg1"/>
                </a:solidFill>
              </a:rPr>
              <a:t>C’è una equità di bisogno per età e genere?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ndamenti farmaci ricov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8640763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843213" y="1196975"/>
            <a:ext cx="3168650" cy="43926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59113" y="2781300"/>
            <a:ext cx="24479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2400" b="1" i="1">
                <a:solidFill>
                  <a:schemeClr val="bg1"/>
                </a:solidFill>
              </a:rPr>
              <a:t>C’è una equità di utilità per classe sociale?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708275"/>
            <a:ext cx="3705225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6563" y="2781300"/>
            <a:ext cx="4897437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1116013" y="260350"/>
            <a:ext cx="7200900" cy="2447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3348038" y="549275"/>
            <a:ext cx="2952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i="1">
                <a:solidFill>
                  <a:srgbClr val="FF0000"/>
                </a:solidFill>
              </a:rPr>
              <a:t>Quale è stata   la politica di de-ospedalizzazione?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525713"/>
            <a:ext cx="7991475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116013" y="188913"/>
            <a:ext cx="7200900" cy="2447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76600" y="549275"/>
            <a:ext cx="2952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i="1">
                <a:solidFill>
                  <a:srgbClr val="3333FF"/>
                </a:solidFill>
              </a:rPr>
              <a:t>Ha prodotto situazioni di disequità?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/>
          </p:nvPr>
        </p:nvGraphicFramePr>
        <p:xfrm>
          <a:off x="1403350" y="1484313"/>
          <a:ext cx="6076950" cy="4219575"/>
        </p:xfrm>
        <a:graphic>
          <a:graphicData uri="http://schemas.openxmlformats.org/presentationml/2006/ole">
            <p:oleObj spid="_x0000_s1026" name="Grafico" r:id="rId3" imgW="6076826" imgH="4219696" progId="Excel.Sheet.8">
              <p:embed/>
            </p:oleObj>
          </a:graphicData>
        </a:graphic>
      </p:graphicFrame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1835150" y="3284538"/>
            <a:ext cx="54737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5651500" y="2924175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33CC33"/>
                </a:solidFill>
              </a:rPr>
              <a:t>Media periodo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1619250" y="5805488"/>
            <a:ext cx="59039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Le differenze di ospedalizzazione sono diminuite ed i rapporti sono rimasti simili … </a:t>
            </a:r>
            <a:r>
              <a:rPr lang="it-IT">
                <a:solidFill>
                  <a:srgbClr val="FF0000"/>
                </a:solidFill>
              </a:rPr>
              <a:t>sembra si sia rispettata l’equità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45250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47813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77983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08488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987675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5221288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763713" y="19891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azione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445250" y="19891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 flipH="1">
            <a:off x="1476375" y="2924175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211638" y="32845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valutazione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331913" y="404813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>
                <a:solidFill>
                  <a:srgbClr val="FF0000"/>
                </a:solidFill>
              </a:rPr>
              <a:t>Prove di efficacia delle azioni di correzione delle politiche sanitarie nel senso dell’equità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445250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47813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7983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8488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987675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5221288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63713" y="19891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azione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45250" y="19891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 flipH="1">
            <a:off x="1476375" y="2924175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211638" y="32845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valutazione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987675" y="76517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Equità di </a:t>
            </a:r>
            <a:r>
              <a:rPr lang="it-IT" sz="3600">
                <a:solidFill>
                  <a:srgbClr val="FF0000"/>
                </a:solidFill>
              </a:rPr>
              <a:t>diritto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403350" y="3860800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che i diritti siano garantiti a tutti nella stessa misura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708400" y="4005263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regole di garanzie definite per norma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011863" y="4076700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rispetto delle norme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445250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47813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7983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8488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987675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221288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63713" y="19891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azione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45250" y="19891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flipH="1">
            <a:off x="1476375" y="2924175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211638" y="32845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valutazione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987675" y="76517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Equità di </a:t>
            </a:r>
            <a:r>
              <a:rPr lang="it-IT" sz="3600">
                <a:solidFill>
                  <a:srgbClr val="FF0000"/>
                </a:solidFill>
              </a:rPr>
              <a:t>diritto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403350" y="3860800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che i diritti siano garantiti a tutti nella stessa misura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708400" y="4005263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regole di garanzie definite per norma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011863" y="4076700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rispetto delle norme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116013" y="5300663"/>
            <a:ext cx="2519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Il ricovero ospedaliero può essere effettuato in qualsiasi punto del territorio italiano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779838" y="5373688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regole per gestire la mobilità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940425" y="5445125"/>
            <a:ext cx="1873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è stato possibile per tutti scegliere?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445250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47813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7983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8488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987675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221288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63713" y="19891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azione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45250" y="19891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flipH="1">
            <a:off x="1476375" y="2924175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211638" y="32845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valutazione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987675" y="76517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Equità di </a:t>
            </a:r>
            <a:r>
              <a:rPr lang="it-IT" sz="3600">
                <a:solidFill>
                  <a:srgbClr val="FF0000"/>
                </a:solidFill>
              </a:rPr>
              <a:t>diritto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403350" y="3860800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che i diritti siano garantiti a tutti nella stessa misura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708400" y="4005263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regole di garanzie definite per norma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011863" y="4076700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rispetto delle norme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116013" y="5300663"/>
            <a:ext cx="2519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/>
              <a:t>Il ricovero ospedaliero può essere effettuato in qualsiasi punto del territorio italiano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779838" y="5373688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regole per gestire la mobilità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940425" y="5445125"/>
            <a:ext cx="1873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è stato possibile per tutti scegliere?</a:t>
            </a:r>
          </a:p>
        </p:txBody>
      </p:sp>
      <p:sp>
        <p:nvSpPr>
          <p:cNvPr id="20" name="Oval 19"/>
          <p:cNvSpPr/>
          <p:nvPr/>
        </p:nvSpPr>
        <p:spPr>
          <a:xfrm>
            <a:off x="1043608" y="5157192"/>
            <a:ext cx="2592288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extBox 20"/>
          <p:cNvSpPr txBox="1"/>
          <p:nvPr/>
        </p:nvSpPr>
        <p:spPr>
          <a:xfrm>
            <a:off x="107504" y="4653136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Autorizzazione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preventiva</a:t>
            </a:r>
            <a:r>
              <a:rPr lang="en-US" dirty="0" smtClean="0">
                <a:solidFill>
                  <a:srgbClr val="FF0000"/>
                </a:solidFill>
              </a:rPr>
              <a:t> per </a:t>
            </a:r>
            <a:r>
              <a:rPr lang="en-US" dirty="0" err="1" smtClean="0">
                <a:solidFill>
                  <a:srgbClr val="FF0000"/>
                </a:solidFill>
              </a:rPr>
              <a:t>gli</a:t>
            </a:r>
            <a:r>
              <a:rPr lang="en-US" dirty="0" smtClean="0">
                <a:solidFill>
                  <a:srgbClr val="FF0000"/>
                </a:solidFill>
              </a:rPr>
              <a:t> extra </a:t>
            </a:r>
            <a:r>
              <a:rPr lang="en-US" dirty="0" err="1" smtClean="0">
                <a:solidFill>
                  <a:srgbClr val="FF0000"/>
                </a:solidFill>
              </a:rPr>
              <a:t>regione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445250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47813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77983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8488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987675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5221288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63713" y="19891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azione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445250" y="19891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flipH="1">
            <a:off x="1476375" y="2924175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211638" y="32845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valutazione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987675" y="76517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Equità di </a:t>
            </a:r>
            <a:r>
              <a:rPr lang="it-IT" sz="3600">
                <a:solidFill>
                  <a:srgbClr val="3333FF"/>
                </a:solidFill>
              </a:rPr>
              <a:t>bisogno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116013" y="3860800"/>
            <a:ext cx="2160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che sia garantita a tutti la soluzione dei bisogni riconosciuti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08400" y="3933825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Individuazione dei bisogni e relative misure assistenziali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011863" y="3933825"/>
            <a:ext cx="2160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Proporzionalità delle prestazioni erogabili ai bisogni della popolazione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445250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47813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77983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8488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987675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5221288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63713" y="19891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azione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445250" y="19891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flipH="1">
            <a:off x="1476375" y="2924175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211638" y="32845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valutazione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987675" y="76517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Equità di </a:t>
            </a:r>
            <a:r>
              <a:rPr lang="it-IT" sz="3600">
                <a:solidFill>
                  <a:srgbClr val="3333FF"/>
                </a:solidFill>
              </a:rPr>
              <a:t>bisogno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116013" y="3860800"/>
            <a:ext cx="2160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che sia garantita a tutti la soluzione dei bisogni riconosciuti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708400" y="3933825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Individuazione dei bisogni e relative misure assistenziali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011863" y="3933825"/>
            <a:ext cx="2160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Proporzionalità delle prestazioni erogabili ai bisogni della popolazione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116013" y="5300663"/>
            <a:ext cx="25193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Posso utilizzare tante prestazioni quante ne ho bisogno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708400" y="5373688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Il prescrittore indica ciò di cui ho bisogno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940425" y="5300663"/>
            <a:ext cx="23034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Se è stata rispettata la propozionalità dell’erogazione ai bisogni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445250" y="19891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47813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77983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84888" y="1557338"/>
            <a:ext cx="16557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987675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5221288" y="1917700"/>
            <a:ext cx="1152525" cy="504825"/>
          </a:xfrm>
          <a:prstGeom prst="rightArrow">
            <a:avLst>
              <a:gd name="adj1" fmla="val 50000"/>
              <a:gd name="adj2" fmla="val 57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63713" y="19891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obiettivo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21163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azione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445250" y="19891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risultato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flipH="1">
            <a:off x="1476375" y="2924175"/>
            <a:ext cx="6119813" cy="863600"/>
          </a:xfrm>
          <a:prstGeom prst="curvedUpArrow">
            <a:avLst>
              <a:gd name="adj1" fmla="val 59316"/>
              <a:gd name="adj2" fmla="val 209377"/>
              <a:gd name="adj3" fmla="val 4572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211638" y="32845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valutazione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987675" y="76517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Equità di </a:t>
            </a:r>
            <a:r>
              <a:rPr lang="it-IT" sz="3600">
                <a:solidFill>
                  <a:srgbClr val="33CC33"/>
                </a:solidFill>
              </a:rPr>
              <a:t>utilità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258888" y="4005263"/>
            <a:ext cx="22336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che ciascuno ricavi la stessa utilità dalle prestazioni fornite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08400" y="3933825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Individuazione dei bisogni e delle capacità di utilizzo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011863" y="3789363"/>
            <a:ext cx="21605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/>
              <a:t>Proporzionalità delle prestazioni erogabili ai bisogni e alle capacità della popolazione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909</Words>
  <Application>Microsoft Office PowerPoint</Application>
  <PresentationFormat>On-screen Show (4:3)</PresentationFormat>
  <Paragraphs>190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Tema di Office</vt:lpstr>
      <vt:lpstr>Grafico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AGENAS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Cesare Cislaghi</dc:creator>
  <cp:lastModifiedBy>EMFCSC</cp:lastModifiedBy>
  <cp:revision>4</cp:revision>
  <dcterms:created xsi:type="dcterms:W3CDTF">2013-04-05T13:45:41Z</dcterms:created>
  <dcterms:modified xsi:type="dcterms:W3CDTF">2013-04-12T06:04:54Z</dcterms:modified>
</cp:coreProperties>
</file>