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2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10/04/13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10/04/13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10/04/13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10/04/13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79463" y="471714"/>
            <a:ext cx="7583488" cy="4408715"/>
          </a:xfrm>
        </p:spPr>
        <p:txBody>
          <a:bodyPr/>
          <a:lstStyle/>
          <a:p>
            <a:r>
              <a:rPr lang="en-GB" dirty="0">
                <a:effectLst/>
              </a:rPr>
              <a:t>&lt;</a:t>
            </a:r>
            <a:r>
              <a:rPr lang="en-GB" dirty="0" smtClean="0">
                <a:effectLst/>
              </a:rPr>
              <a:t>&lt;</a:t>
            </a:r>
            <a:br>
              <a:rPr lang="en-GB" dirty="0" smtClean="0">
                <a:effectLst/>
              </a:rPr>
            </a:br>
            <a:r>
              <a:rPr lang="en-GB" dirty="0">
                <a:effectLst/>
              </a:rPr>
              <a:t/>
            </a:r>
            <a:br>
              <a:rPr lang="en-GB" dirty="0">
                <a:effectLst/>
              </a:rPr>
            </a:b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en-GB" dirty="0">
                <a:effectLst/>
              </a:rPr>
              <a:t/>
            </a:r>
            <a:br>
              <a:rPr lang="en-GB" dirty="0">
                <a:effectLst/>
              </a:rPr>
            </a:br>
            <a:r>
              <a:rPr lang="en-GB" sz="1600" dirty="0" smtClean="0">
                <a:solidFill>
                  <a:srgbClr val="000000"/>
                </a:solidFill>
                <a:effectLst/>
              </a:rPr>
              <a:t/>
            </a:r>
            <a:br>
              <a:rPr lang="en-GB" sz="1600" dirty="0" smtClean="0">
                <a:solidFill>
                  <a:srgbClr val="000000"/>
                </a:solidFill>
                <a:effectLst/>
              </a:rPr>
            </a:br>
            <a:r>
              <a:rPr lang="en-GB" sz="1400" dirty="0" smtClean="0">
                <a:solidFill>
                  <a:srgbClr val="000000"/>
                </a:solidFill>
                <a:effectLst/>
              </a:rPr>
              <a:t>&lt;&lt;ETTORE </a:t>
            </a:r>
            <a:r>
              <a:rPr lang="en-GB" sz="1400" dirty="0">
                <a:solidFill>
                  <a:srgbClr val="000000"/>
                </a:solidFill>
                <a:effectLst/>
              </a:rPr>
              <a:t>MAJORANA&gt;&gt; FOUNDATION AND CENTRE FOR SCIENTIFIC CULTURE</a:t>
            </a:r>
            <a:r>
              <a:rPr lang="it-IT" sz="1400" dirty="0">
                <a:solidFill>
                  <a:srgbClr val="000000"/>
                </a:solidFill>
                <a:effectLst/>
              </a:rPr>
              <a:t/>
            </a:r>
            <a:br>
              <a:rPr lang="it-IT" sz="1400" dirty="0">
                <a:solidFill>
                  <a:srgbClr val="000000"/>
                </a:solidFill>
                <a:effectLst/>
              </a:rPr>
            </a:br>
            <a:r>
              <a:rPr lang="it-IT" sz="1800" dirty="0">
                <a:solidFill>
                  <a:srgbClr val="000000"/>
                </a:solidFill>
                <a:effectLst/>
              </a:rPr>
              <a:t>Scuola Superiore di Epidemiologia e Medicina Preventiva “Giuseppe D’Alessandro”</a:t>
            </a:r>
            <a:br>
              <a:rPr lang="it-IT" sz="1800" dirty="0">
                <a:solidFill>
                  <a:srgbClr val="000000"/>
                </a:solidFill>
                <a:effectLst/>
              </a:rPr>
            </a:br>
            <a:r>
              <a:rPr lang="it-IT" sz="1600" dirty="0">
                <a:solidFill>
                  <a:srgbClr val="000000"/>
                </a:solidFill>
                <a:effectLst/>
              </a:rPr>
              <a:t> </a:t>
            </a:r>
            <a:br>
              <a:rPr lang="it-IT" sz="1600" dirty="0">
                <a:solidFill>
                  <a:srgbClr val="000000"/>
                </a:solidFill>
                <a:effectLst/>
              </a:rPr>
            </a:br>
            <a:r>
              <a:rPr lang="it-IT" sz="1600" dirty="0">
                <a:solidFill>
                  <a:srgbClr val="000000"/>
                </a:solidFill>
                <a:effectLst/>
              </a:rPr>
              <a:t>43° Corso residenziale: Erice, 10-14 aprile 2013</a:t>
            </a:r>
            <a:br>
              <a:rPr lang="it-IT" sz="1600" dirty="0">
                <a:solidFill>
                  <a:srgbClr val="000000"/>
                </a:solidFill>
                <a:effectLst/>
              </a:rPr>
            </a:br>
            <a:r>
              <a:rPr lang="it-IT" sz="1600" dirty="0">
                <a:solidFill>
                  <a:srgbClr val="000000"/>
                </a:solidFill>
                <a:effectLst/>
              </a:rPr>
              <a:t> </a:t>
            </a:r>
            <a:br>
              <a:rPr lang="it-IT" sz="1600" dirty="0">
                <a:solidFill>
                  <a:srgbClr val="000000"/>
                </a:solidFill>
                <a:effectLst/>
              </a:rPr>
            </a:br>
            <a:r>
              <a:rPr lang="it-IT" sz="1600" dirty="0">
                <a:solidFill>
                  <a:srgbClr val="000000"/>
                </a:solidFill>
                <a:effectLst/>
              </a:rPr>
              <a:t>CHI HA E CHI NON HA:</a:t>
            </a:r>
            <a:br>
              <a:rPr lang="it-IT" sz="1600" dirty="0">
                <a:solidFill>
                  <a:srgbClr val="000000"/>
                </a:solidFill>
                <a:effectLst/>
              </a:rPr>
            </a:br>
            <a:r>
              <a:rPr lang="it-IT" sz="1600" dirty="0">
                <a:solidFill>
                  <a:srgbClr val="000000"/>
                </a:solidFill>
                <a:effectLst/>
              </a:rPr>
              <a:t>LE DISEGUAGLIANZE DI SALUTE EVITABILI</a:t>
            </a:r>
            <a:br>
              <a:rPr lang="it-IT" sz="1600" dirty="0">
                <a:solidFill>
                  <a:srgbClr val="000000"/>
                </a:solidFill>
                <a:effectLst/>
              </a:rPr>
            </a:br>
            <a:r>
              <a:rPr lang="it-IT" sz="1600" dirty="0">
                <a:solidFill>
                  <a:srgbClr val="000000"/>
                </a:solidFill>
                <a:effectLst/>
              </a:rPr>
              <a:t>E LE AZIONI DI CONTRASTO</a:t>
            </a:r>
            <a:br>
              <a:rPr lang="it-IT" sz="1600" dirty="0">
                <a:solidFill>
                  <a:srgbClr val="000000"/>
                </a:solidFill>
                <a:effectLst/>
              </a:rPr>
            </a:br>
            <a:r>
              <a:rPr lang="it-IT" sz="1600" dirty="0">
                <a:solidFill>
                  <a:srgbClr val="000000"/>
                </a:solidFill>
                <a:effectLst/>
              </a:rPr>
              <a:t> </a:t>
            </a:r>
            <a:br>
              <a:rPr lang="it-IT" sz="1600" dirty="0">
                <a:solidFill>
                  <a:srgbClr val="000000"/>
                </a:solidFill>
                <a:effectLst/>
              </a:rPr>
            </a:br>
            <a:r>
              <a:rPr lang="it-IT" sz="1600" dirty="0">
                <a:solidFill>
                  <a:srgbClr val="000000"/>
                </a:solidFill>
                <a:effectLst/>
              </a:rPr>
              <a:t>Direttore: Prof. Giuseppe Costa</a:t>
            </a:r>
            <a:br>
              <a:rPr lang="it-IT" sz="1600" dirty="0">
                <a:solidFill>
                  <a:srgbClr val="000000"/>
                </a:solidFill>
                <a:effectLst/>
              </a:rPr>
            </a:br>
            <a:r>
              <a:rPr lang="it-IT" sz="1600" dirty="0">
                <a:solidFill>
                  <a:srgbClr val="000000"/>
                </a:solidFill>
                <a:effectLst/>
              </a:rPr>
              <a:t> </a:t>
            </a:r>
            <a:br>
              <a:rPr lang="it-IT" sz="1600" dirty="0">
                <a:solidFill>
                  <a:srgbClr val="000000"/>
                </a:solidFill>
                <a:effectLst/>
              </a:rPr>
            </a:br>
            <a:r>
              <a:rPr lang="it-IT" sz="1600" dirty="0">
                <a:solidFill>
                  <a:srgbClr val="000000"/>
                </a:solidFill>
                <a:effectLst/>
              </a:rPr>
              <a:t>con la collaborazione del</a:t>
            </a:r>
            <a:br>
              <a:rPr lang="it-IT" sz="1600" dirty="0">
                <a:solidFill>
                  <a:srgbClr val="000000"/>
                </a:solidFill>
                <a:effectLst/>
              </a:rPr>
            </a:br>
            <a:r>
              <a:rPr lang="it-IT" sz="1600" dirty="0">
                <a:solidFill>
                  <a:srgbClr val="000000"/>
                </a:solidFill>
                <a:effectLst/>
              </a:rPr>
              <a:t> </a:t>
            </a:r>
            <a:br>
              <a:rPr lang="it-IT" sz="1600" dirty="0">
                <a:solidFill>
                  <a:srgbClr val="000000"/>
                </a:solidFill>
                <a:effectLst/>
              </a:rPr>
            </a:br>
            <a:r>
              <a:rPr lang="it-IT" sz="1600" dirty="0">
                <a:solidFill>
                  <a:srgbClr val="000000"/>
                </a:solidFill>
                <a:effectLst/>
              </a:rPr>
              <a:t>GRUPPO DI LAVORO “DISEGUAGLIANZE NELLA SALUTE”</a:t>
            </a:r>
            <a:br>
              <a:rPr lang="it-IT" sz="1600" dirty="0">
                <a:solidFill>
                  <a:srgbClr val="000000"/>
                </a:solidFill>
                <a:effectLst/>
              </a:rPr>
            </a:br>
            <a:r>
              <a:rPr lang="it-IT" sz="1600" dirty="0">
                <a:solidFill>
                  <a:srgbClr val="000000"/>
                </a:solidFill>
                <a:effectLst/>
              </a:rPr>
              <a:t>della Società Italiana di Igiene, Medicina Preventiva e Sanità Pubblica – </a:t>
            </a:r>
            <a:r>
              <a:rPr lang="it-IT" sz="1600" dirty="0" err="1">
                <a:solidFill>
                  <a:srgbClr val="000000"/>
                </a:solidFill>
                <a:effectLst/>
              </a:rPr>
              <a:t>SitI</a:t>
            </a:r>
            <a:r>
              <a:rPr lang="it-IT" sz="1600" dirty="0">
                <a:solidFill>
                  <a:srgbClr val="000000"/>
                </a:solidFill>
                <a:effectLst/>
              </a:rPr>
              <a:t/>
            </a:r>
            <a:br>
              <a:rPr lang="it-IT" sz="1600" dirty="0">
                <a:solidFill>
                  <a:srgbClr val="000000"/>
                </a:solidFill>
                <a:effectLst/>
              </a:rPr>
            </a:br>
            <a:endParaRPr lang="it-IT" sz="1600" dirty="0">
              <a:solidFill>
                <a:srgbClr val="00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79463" y="5043714"/>
            <a:ext cx="7583487" cy="1360713"/>
          </a:xfrm>
        </p:spPr>
        <p:txBody>
          <a:bodyPr>
            <a:normAutofit fontScale="47500" lnSpcReduction="20000"/>
          </a:bodyPr>
          <a:lstStyle/>
          <a:p>
            <a:endParaRPr lang="it-IT" sz="3200" dirty="0"/>
          </a:p>
          <a:p>
            <a:endParaRPr lang="it-IT" sz="3200" dirty="0" smtClean="0"/>
          </a:p>
          <a:p>
            <a:r>
              <a:rPr lang="it-IT" sz="4400" b="1" dirty="0" smtClean="0">
                <a:solidFill>
                  <a:srgbClr val="000000"/>
                </a:solidFill>
              </a:rPr>
              <a:t>Presentazione del Corso</a:t>
            </a:r>
          </a:p>
          <a:p>
            <a:r>
              <a:rPr lang="it-IT" sz="4400" b="1" dirty="0" smtClean="0">
                <a:solidFill>
                  <a:srgbClr val="000000"/>
                </a:solidFill>
              </a:rPr>
              <a:t>Prof Gaetano Maria Fara</a:t>
            </a:r>
            <a:endParaRPr lang="it-IT" sz="4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898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dirty="0">
                <a:effectLst/>
              </a:rPr>
              <a:t>Negli ambiti della formazione, della documentazione, della ricerca e dell’intervento il </a:t>
            </a:r>
            <a:r>
              <a:rPr lang="it-IT" sz="2000" dirty="0" err="1">
                <a:effectLst/>
              </a:rPr>
              <a:t>GdL</a:t>
            </a:r>
            <a:r>
              <a:rPr lang="it-IT" sz="2000" dirty="0">
                <a:effectLst/>
              </a:rPr>
              <a:t> si propone di sviluppare le seguenti azioni specifiche </a:t>
            </a:r>
            <a:r>
              <a:rPr lang="it-IT" sz="2000" dirty="0" smtClean="0">
                <a:effectLst/>
              </a:rPr>
              <a:t>(2)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5429" y="1600200"/>
            <a:ext cx="8146142" cy="478608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it-IT" sz="2300" dirty="0">
                <a:solidFill>
                  <a:schemeClr val="tx1"/>
                </a:solidFill>
                <a:effectLst/>
              </a:rPr>
              <a:t>facilitare la mobilitazione della ricerca </a:t>
            </a:r>
            <a:r>
              <a:rPr lang="it-IT" sz="2300" dirty="0" err="1">
                <a:solidFill>
                  <a:schemeClr val="tx1"/>
                </a:solidFill>
                <a:effectLst/>
              </a:rPr>
              <a:t>igienistica</a:t>
            </a:r>
            <a:r>
              <a:rPr lang="it-IT" sz="2300" dirty="0">
                <a:solidFill>
                  <a:schemeClr val="tx1"/>
                </a:solidFill>
                <a:effectLst/>
              </a:rPr>
              <a:t> intorno a quesiti di ricerca relativi all’efficacia e all’impatto degli interventi di contrasto delle disuguaglianze di salute, che rappresentano le principali lacune conoscitive per una scelta di azioni preventive </a:t>
            </a:r>
            <a:r>
              <a:rPr lang="it-IT" sz="2300" i="1" dirty="0" err="1">
                <a:solidFill>
                  <a:schemeClr val="tx1"/>
                </a:solidFill>
                <a:effectLst/>
              </a:rPr>
              <a:t>evidence</a:t>
            </a:r>
            <a:r>
              <a:rPr lang="it-IT" sz="2300" i="1" dirty="0">
                <a:solidFill>
                  <a:schemeClr val="tx1"/>
                </a:solidFill>
                <a:effectLst/>
              </a:rPr>
              <a:t> </a:t>
            </a:r>
            <a:r>
              <a:rPr lang="it-IT" sz="2300" i="1" dirty="0" err="1">
                <a:solidFill>
                  <a:schemeClr val="tx1"/>
                </a:solidFill>
                <a:effectLst/>
              </a:rPr>
              <a:t>based</a:t>
            </a:r>
            <a:r>
              <a:rPr lang="it-IT" sz="2300" dirty="0">
                <a:solidFill>
                  <a:schemeClr val="tx1"/>
                </a:solidFill>
                <a:effectLst/>
              </a:rPr>
              <a:t>, inclusi la definizione di </a:t>
            </a:r>
            <a:r>
              <a:rPr lang="it-IT" sz="2300" dirty="0" smtClean="0">
                <a:solidFill>
                  <a:schemeClr val="tx1"/>
                </a:solidFill>
                <a:effectLst/>
              </a:rPr>
              <a:t>adeguate </a:t>
            </a:r>
            <a:r>
              <a:rPr lang="it-IT" sz="2300" dirty="0" err="1" smtClean="0">
                <a:solidFill>
                  <a:schemeClr val="tx1"/>
                </a:solidFill>
                <a:effectLst/>
              </a:rPr>
              <a:t>covariate</a:t>
            </a:r>
            <a:r>
              <a:rPr lang="it-IT" sz="23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300" dirty="0" err="1" smtClean="0">
                <a:solidFill>
                  <a:schemeClr val="tx1"/>
                </a:solidFill>
                <a:effectLst/>
              </a:rPr>
              <a:t>socisli</a:t>
            </a:r>
            <a:r>
              <a:rPr lang="it-IT" sz="2300" dirty="0" smtClean="0">
                <a:solidFill>
                  <a:schemeClr val="tx1"/>
                </a:solidFill>
                <a:effectLst/>
              </a:rPr>
              <a:t> e di contesto da introdurre </a:t>
            </a:r>
            <a:r>
              <a:rPr lang="it-IT" sz="2300" dirty="0">
                <a:solidFill>
                  <a:schemeClr val="tx1"/>
                </a:solidFill>
                <a:effectLst/>
              </a:rPr>
              <a:t>nei sistemi informativi di competenza </a:t>
            </a:r>
            <a:r>
              <a:rPr lang="it-IT" sz="2300" dirty="0" smtClean="0">
                <a:solidFill>
                  <a:schemeClr val="tx1"/>
                </a:solidFill>
                <a:effectLst/>
              </a:rPr>
              <a:t>dell’igienista</a:t>
            </a:r>
            <a:endParaRPr lang="it-IT" sz="2300" dirty="0">
              <a:solidFill>
                <a:schemeClr val="tx1"/>
              </a:solidFill>
              <a:effectLst/>
            </a:endParaRPr>
          </a:p>
          <a:p>
            <a:pPr lvl="0"/>
            <a:r>
              <a:rPr lang="it-IT" sz="2300" dirty="0" smtClean="0">
                <a:solidFill>
                  <a:schemeClr val="tx1"/>
                </a:solidFill>
                <a:effectLst/>
              </a:rPr>
              <a:t>esaminare criticamente gli </a:t>
            </a:r>
            <a:r>
              <a:rPr lang="it-IT" sz="2300" dirty="0">
                <a:solidFill>
                  <a:schemeClr val="tx1"/>
                </a:solidFill>
                <a:effectLst/>
              </a:rPr>
              <a:t>ambiti di valutazione di impatto sulle disuguaglianze di salute delle politiche di interesse </a:t>
            </a:r>
            <a:r>
              <a:rPr lang="it-IT" sz="2300" dirty="0" smtClean="0">
                <a:solidFill>
                  <a:schemeClr val="tx1"/>
                </a:solidFill>
                <a:effectLst/>
              </a:rPr>
              <a:t>dell’igienista relativamente a:</a:t>
            </a:r>
            <a:endParaRPr lang="it-IT" sz="2300" dirty="0">
              <a:solidFill>
                <a:schemeClr val="tx1"/>
              </a:solidFill>
              <a:effectLst/>
            </a:endParaRPr>
          </a:p>
          <a:p>
            <a:pPr lvl="2"/>
            <a:r>
              <a:rPr lang="it-IT" sz="2300" dirty="0">
                <a:solidFill>
                  <a:schemeClr val="tx1"/>
                </a:solidFill>
                <a:effectLst/>
              </a:rPr>
              <a:t>ambiente costruito, urbanistica e mobilità</a:t>
            </a:r>
          </a:p>
          <a:p>
            <a:pPr lvl="2"/>
            <a:r>
              <a:rPr lang="it-IT" sz="2300" dirty="0">
                <a:solidFill>
                  <a:schemeClr val="tx1"/>
                </a:solidFill>
                <a:effectLst/>
              </a:rPr>
              <a:t>filiera alimentare</a:t>
            </a:r>
          </a:p>
          <a:p>
            <a:pPr lvl="2"/>
            <a:r>
              <a:rPr lang="it-IT" sz="2300" dirty="0">
                <a:solidFill>
                  <a:schemeClr val="tx1"/>
                </a:solidFill>
                <a:effectLst/>
              </a:rPr>
              <a:t>controllo </a:t>
            </a:r>
            <a:r>
              <a:rPr lang="it-IT" sz="2300" dirty="0" smtClean="0">
                <a:solidFill>
                  <a:schemeClr val="tx1"/>
                </a:solidFill>
                <a:effectLst/>
              </a:rPr>
              <a:t>fumo</a:t>
            </a:r>
            <a:endParaRPr lang="it-IT" sz="2300" dirty="0">
              <a:solidFill>
                <a:schemeClr val="tx1"/>
              </a:solidFill>
              <a:effectLst/>
            </a:endParaRPr>
          </a:p>
          <a:p>
            <a:r>
              <a:rPr lang="it-IT" sz="2300" dirty="0">
                <a:solidFill>
                  <a:schemeClr val="tx1"/>
                </a:solidFill>
                <a:effectLst/>
              </a:rPr>
              <a:t>e</a:t>
            </a:r>
            <a:r>
              <a:rPr lang="it-IT" sz="2300" dirty="0" smtClean="0">
                <a:solidFill>
                  <a:schemeClr val="tx1"/>
                </a:solidFill>
                <a:effectLst/>
              </a:rPr>
              <a:t>laborare </a:t>
            </a:r>
            <a:r>
              <a:rPr lang="it-IT" sz="2300" dirty="0">
                <a:solidFill>
                  <a:schemeClr val="tx1"/>
                </a:solidFill>
                <a:effectLst/>
              </a:rPr>
              <a:t>raccomandazioni su come contribuire alla misura di </a:t>
            </a:r>
            <a:r>
              <a:rPr lang="it-IT" sz="2300" dirty="0" err="1">
                <a:solidFill>
                  <a:schemeClr val="tx1"/>
                </a:solidFill>
                <a:effectLst/>
              </a:rPr>
              <a:t>covariate</a:t>
            </a:r>
            <a:r>
              <a:rPr lang="it-IT" sz="2300" dirty="0">
                <a:solidFill>
                  <a:schemeClr val="tx1"/>
                </a:solidFill>
                <a:effectLst/>
              </a:rPr>
              <a:t> sociali nei </a:t>
            </a:r>
            <a:r>
              <a:rPr lang="it-IT" sz="2300" dirty="0" smtClean="0">
                <a:solidFill>
                  <a:schemeClr val="tx1"/>
                </a:solidFill>
                <a:effectLst/>
              </a:rPr>
              <a:t>sistemi </a:t>
            </a:r>
            <a:r>
              <a:rPr lang="it-IT" sz="2300" dirty="0">
                <a:solidFill>
                  <a:schemeClr val="tx1"/>
                </a:solidFill>
                <a:effectLst/>
              </a:rPr>
              <a:t>informativi della prevenzione </a:t>
            </a:r>
          </a:p>
          <a:p>
            <a:pPr lvl="0"/>
            <a:r>
              <a:rPr lang="it-IT" sz="2300" dirty="0">
                <a:solidFill>
                  <a:schemeClr val="tx1"/>
                </a:solidFill>
                <a:effectLst/>
              </a:rPr>
              <a:t>stimolare e assistere gli organi associativi nella loro attività di patrocinio degli obiettivi di equità nella salute e nella prevenzione nelle sedi istituzionali o professionali in cui essi sono chiamati a fare assistenza alla politica e alle </a:t>
            </a:r>
            <a:r>
              <a:rPr lang="it-IT" sz="2300" dirty="0" smtClean="0">
                <a:solidFill>
                  <a:schemeClr val="tx1"/>
                </a:solidFill>
                <a:effectLst/>
              </a:rPr>
              <a:t>decisioni</a:t>
            </a:r>
            <a:endParaRPr lang="it-IT" sz="2300" dirty="0">
              <a:solidFill>
                <a:schemeClr val="tx1"/>
              </a:solidFill>
              <a:effectLst/>
            </a:endParaRPr>
          </a:p>
          <a:p>
            <a:endParaRPr lang="it-IT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93262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Azioni del Gruppo per il 2013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9143" y="1232647"/>
            <a:ext cx="8182428" cy="518992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it-IT" dirty="0" smtClean="0">
                <a:solidFill>
                  <a:srgbClr val="000000"/>
                </a:solidFill>
                <a:effectLst/>
              </a:rPr>
              <a:t>Allargare il </a:t>
            </a:r>
            <a:r>
              <a:rPr lang="it-IT" dirty="0" err="1">
                <a:solidFill>
                  <a:srgbClr val="000000"/>
                </a:solidFill>
                <a:effectLst/>
              </a:rPr>
              <a:t>GdL</a:t>
            </a:r>
            <a:r>
              <a:rPr lang="it-IT" dirty="0">
                <a:solidFill>
                  <a:srgbClr val="000000"/>
                </a:solidFill>
                <a:effectLst/>
              </a:rPr>
              <a:t> tramite individuazione di altri soci </a:t>
            </a:r>
            <a:r>
              <a:rPr lang="it-IT" dirty="0" err="1">
                <a:solidFill>
                  <a:srgbClr val="000000"/>
                </a:solidFill>
                <a:effectLst/>
              </a:rPr>
              <a:t>SItI</a:t>
            </a:r>
            <a:r>
              <a:rPr lang="it-IT" dirty="0">
                <a:solidFill>
                  <a:srgbClr val="000000"/>
                </a:solidFill>
                <a:effectLst/>
              </a:rPr>
              <a:t> già interessati al </a:t>
            </a:r>
            <a:r>
              <a:rPr lang="it-IT" dirty="0" smtClean="0">
                <a:solidFill>
                  <a:srgbClr val="000000"/>
                </a:solidFill>
                <a:effectLst/>
              </a:rPr>
              <a:t>tema (operatori, universitari, specializzandi), </a:t>
            </a:r>
            <a:r>
              <a:rPr lang="it-IT" dirty="0">
                <a:solidFill>
                  <a:srgbClr val="000000"/>
                </a:solidFill>
                <a:effectLst/>
              </a:rPr>
              <a:t>sulla base del nuovo regolamento </a:t>
            </a:r>
            <a:r>
              <a:rPr lang="it-IT" dirty="0" err="1">
                <a:solidFill>
                  <a:srgbClr val="000000"/>
                </a:solidFill>
                <a:effectLst/>
              </a:rPr>
              <a:t>SItI</a:t>
            </a:r>
            <a:r>
              <a:rPr lang="it-IT" dirty="0">
                <a:solidFill>
                  <a:srgbClr val="000000"/>
                </a:solidFill>
                <a:effectLst/>
              </a:rPr>
              <a:t> per i Gruppi di Lavoro </a:t>
            </a:r>
          </a:p>
          <a:p>
            <a:pPr lvl="0"/>
            <a:r>
              <a:rPr lang="it-IT" b="1" dirty="0">
                <a:solidFill>
                  <a:srgbClr val="FF0000"/>
                </a:solidFill>
                <a:effectLst/>
              </a:rPr>
              <a:t>organizzare un Corso residenziale ad Erice, nell’ambito della Scuola Superiore di Epidemiologia e Medicina Preventiva, dal </a:t>
            </a:r>
            <a:r>
              <a:rPr lang="it-IT" b="1" dirty="0" smtClean="0">
                <a:solidFill>
                  <a:srgbClr val="FF0000"/>
                </a:solidFill>
                <a:effectLst/>
              </a:rPr>
              <a:t>10 </a:t>
            </a:r>
            <a:r>
              <a:rPr lang="it-IT" b="1" dirty="0">
                <a:solidFill>
                  <a:srgbClr val="FF0000"/>
                </a:solidFill>
                <a:effectLst/>
              </a:rPr>
              <a:t>al </a:t>
            </a:r>
            <a:r>
              <a:rPr lang="it-IT" b="1" dirty="0" smtClean="0">
                <a:solidFill>
                  <a:srgbClr val="FF0000"/>
                </a:solidFill>
                <a:effectLst/>
              </a:rPr>
              <a:t>14 </a:t>
            </a:r>
            <a:r>
              <a:rPr lang="it-IT" b="1" dirty="0">
                <a:solidFill>
                  <a:srgbClr val="FF0000"/>
                </a:solidFill>
                <a:effectLst/>
              </a:rPr>
              <a:t>aprile </a:t>
            </a:r>
            <a:r>
              <a:rPr lang="it-IT" b="1" dirty="0" smtClean="0">
                <a:solidFill>
                  <a:srgbClr val="FF0000"/>
                </a:solidFill>
                <a:effectLst/>
              </a:rPr>
              <a:t>2013</a:t>
            </a:r>
          </a:p>
          <a:p>
            <a:pPr lvl="0"/>
            <a:r>
              <a:rPr lang="it-IT" dirty="0" smtClean="0">
                <a:solidFill>
                  <a:srgbClr val="000000"/>
                </a:solidFill>
                <a:effectLst/>
              </a:rPr>
              <a:t>predisporre </a:t>
            </a:r>
            <a:r>
              <a:rPr lang="it-IT" dirty="0">
                <a:solidFill>
                  <a:srgbClr val="000000"/>
                </a:solidFill>
                <a:effectLst/>
              </a:rPr>
              <a:t>una comunicazione del GDL al prossimo incontro di </a:t>
            </a:r>
            <a:r>
              <a:rPr lang="it-IT" dirty="0" err="1">
                <a:solidFill>
                  <a:srgbClr val="000000"/>
                </a:solidFill>
                <a:effectLst/>
              </a:rPr>
              <a:t>Castelbrando</a:t>
            </a:r>
            <a:r>
              <a:rPr lang="it-IT" dirty="0">
                <a:solidFill>
                  <a:srgbClr val="000000"/>
                </a:solidFill>
                <a:effectLst/>
              </a:rPr>
              <a:t> nel Maggio 2013</a:t>
            </a:r>
          </a:p>
          <a:p>
            <a:pPr lvl="0"/>
            <a:r>
              <a:rPr lang="it-IT" dirty="0" smtClean="0">
                <a:solidFill>
                  <a:srgbClr val="000000"/>
                </a:solidFill>
                <a:effectLst/>
              </a:rPr>
              <a:t>Richiedere una </a:t>
            </a:r>
            <a:r>
              <a:rPr lang="it-IT" dirty="0">
                <a:solidFill>
                  <a:srgbClr val="000000"/>
                </a:solidFill>
                <a:effectLst/>
              </a:rPr>
              <a:t>sessione dedicata al 46° congresso </a:t>
            </a:r>
            <a:r>
              <a:rPr lang="it-IT" dirty="0" err="1">
                <a:solidFill>
                  <a:srgbClr val="000000"/>
                </a:solidFill>
                <a:effectLst/>
              </a:rPr>
              <a:t>SItI</a:t>
            </a:r>
            <a:r>
              <a:rPr lang="it-IT" dirty="0">
                <a:solidFill>
                  <a:srgbClr val="000000"/>
                </a:solidFill>
                <a:effectLst/>
              </a:rPr>
              <a:t> di Taormina, Ottobre 2013</a:t>
            </a:r>
          </a:p>
          <a:p>
            <a:pPr lvl="0"/>
            <a:r>
              <a:rPr lang="it-IT" dirty="0">
                <a:solidFill>
                  <a:srgbClr val="000000"/>
                </a:solidFill>
                <a:effectLst/>
              </a:rPr>
              <a:t>audizione del </a:t>
            </a:r>
            <a:r>
              <a:rPr lang="it-IT" dirty="0" err="1">
                <a:solidFill>
                  <a:srgbClr val="000000"/>
                </a:solidFill>
                <a:effectLst/>
              </a:rPr>
              <a:t>GdL</a:t>
            </a:r>
            <a:r>
              <a:rPr lang="it-IT" dirty="0">
                <a:solidFill>
                  <a:srgbClr val="000000"/>
                </a:solidFill>
                <a:effectLst/>
              </a:rPr>
              <a:t> presso il Gruppo di Lavoro “Equità nella Salute e nella Sanità” della “Commissione Salute” delle Regioni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8315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2686210"/>
          </a:xfrm>
        </p:spPr>
        <p:txBody>
          <a:bodyPr/>
          <a:lstStyle/>
          <a:p>
            <a:r>
              <a:rPr lang="it-IT" dirty="0" smtClean="0"/>
              <a:t>Gruppo lavoro </a:t>
            </a:r>
            <a:r>
              <a:rPr lang="it-IT" dirty="0" err="1" smtClean="0"/>
              <a:t>SItI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“Diseguaglianze</a:t>
            </a:r>
            <a:br>
              <a:rPr lang="it-IT" dirty="0" smtClean="0"/>
            </a:br>
            <a:r>
              <a:rPr lang="it-IT" dirty="0" smtClean="0"/>
              <a:t>nella salute”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55675" y="3465286"/>
            <a:ext cx="7232650" cy="2425927"/>
          </a:xfrm>
        </p:spPr>
        <p:txBody>
          <a:bodyPr/>
          <a:lstStyle/>
          <a:p>
            <a:r>
              <a:rPr lang="it-IT" dirty="0" smtClean="0"/>
              <a:t>creato il 27 Aprile 2012 e composto da G M Fara (coordinatore), Giuseppe </a:t>
            </a:r>
            <a:r>
              <a:rPr lang="it-IT" dirty="0" err="1" smtClean="0"/>
              <a:t>Vcosta</a:t>
            </a:r>
            <a:r>
              <a:rPr lang="it-IT" dirty="0" smtClean="0"/>
              <a:t> (TO), Maurizio </a:t>
            </a:r>
            <a:r>
              <a:rPr lang="it-IT" dirty="0" err="1" smtClean="0"/>
              <a:t>Marceca</a:t>
            </a:r>
            <a:r>
              <a:rPr lang="it-IT" dirty="0" smtClean="0"/>
              <a:t> (Roma), Donato Greco (Roma) e Massimo Valsecchi (VR)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6054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Obiettivi del Gruppo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sz="3400" b="1" dirty="0" smtClean="0">
                <a:effectLst/>
              </a:rPr>
              <a:t>individuare</a:t>
            </a:r>
            <a:r>
              <a:rPr lang="it-IT" sz="3400" dirty="0" smtClean="0">
                <a:effectLst/>
              </a:rPr>
              <a:t> </a:t>
            </a:r>
            <a:r>
              <a:rPr lang="it-IT" sz="3400" dirty="0">
                <a:effectLst/>
              </a:rPr>
              <a:t>quale possa essere </a:t>
            </a:r>
            <a:r>
              <a:rPr lang="it-IT" sz="3400" b="1" dirty="0">
                <a:effectLst/>
              </a:rPr>
              <a:t>il ruolo dell’igienista</a:t>
            </a:r>
            <a:r>
              <a:rPr lang="it-IT" sz="3400" dirty="0">
                <a:effectLst/>
              </a:rPr>
              <a:t>, nei diversi livelli e nelle specifiche funzioni in cui questi opera (ASL, Ospedale, Università), nei confronti delle</a:t>
            </a:r>
            <a:r>
              <a:rPr lang="it-IT" sz="3400" b="1" dirty="0">
                <a:effectLst/>
              </a:rPr>
              <a:t> disuguaglianze nella salute (</a:t>
            </a:r>
            <a:r>
              <a:rPr lang="it-IT" sz="3400" dirty="0">
                <a:effectLst/>
              </a:rPr>
              <a:t>e relativi</a:t>
            </a:r>
            <a:r>
              <a:rPr lang="it-IT" sz="3400" b="1" dirty="0">
                <a:effectLst/>
              </a:rPr>
              <a:t> </a:t>
            </a:r>
            <a:r>
              <a:rPr lang="it-IT" sz="3400" dirty="0">
                <a:effectLst/>
              </a:rPr>
              <a:t>determinanti</a:t>
            </a:r>
            <a:r>
              <a:rPr lang="it-IT" sz="3400" b="1" dirty="0">
                <a:effectLst/>
              </a:rPr>
              <a:t>) e nella prevenzione e nell’assistenza sanitaria</a:t>
            </a:r>
            <a:r>
              <a:rPr lang="it-IT" sz="3400" dirty="0">
                <a:effectLst/>
              </a:rPr>
              <a:t>, sensibilizzando in proposito i soci e promuovendo iniziative che possano stimolarne e supportarne azioni efficaci di contrasto alle disuguaglianze. </a:t>
            </a:r>
          </a:p>
          <a:p>
            <a:r>
              <a:rPr lang="it-IT" sz="3400" dirty="0">
                <a:effectLst/>
              </a:rPr>
              <a:t>Con il termine ‘igienista’ si fa qui complessivamente riferimento sia a medici, medici igienisti e medici in formazione </a:t>
            </a:r>
            <a:r>
              <a:rPr lang="it-IT" sz="3400" dirty="0" err="1">
                <a:effectLst/>
              </a:rPr>
              <a:t>igienistica</a:t>
            </a:r>
            <a:r>
              <a:rPr lang="it-IT" sz="3400" dirty="0">
                <a:effectLst/>
              </a:rPr>
              <a:t> che a titolari di altre lauree sanitarie operanti nell’ambito della Sanità Pubblica.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9778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AMBITI E STRATEGIE D’AZIONE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55675" y="1232648"/>
            <a:ext cx="7232650" cy="5208066"/>
          </a:xfrm>
        </p:spPr>
        <p:txBody>
          <a:bodyPr>
            <a:normAutofit/>
          </a:bodyPr>
          <a:lstStyle/>
          <a:p>
            <a:r>
              <a:rPr lang="it-IT" sz="1800" b="1" i="1" dirty="0">
                <a:effectLst/>
              </a:rPr>
              <a:t>Primo quesito</a:t>
            </a:r>
            <a:endParaRPr lang="it-IT" sz="1800" dirty="0">
              <a:effectLst/>
            </a:endParaRPr>
          </a:p>
          <a:p>
            <a:r>
              <a:rPr lang="it-IT" sz="1800" i="1" dirty="0">
                <a:effectLst/>
              </a:rPr>
              <a:t>Sul tema delle disuguaglianze nella salute, </a:t>
            </a:r>
            <a:r>
              <a:rPr lang="it-IT" sz="1800" b="1" i="1" dirty="0">
                <a:effectLst/>
              </a:rPr>
              <a:t>cosa dovrebbe </a:t>
            </a:r>
            <a:r>
              <a:rPr lang="it-IT" sz="1800" b="1" i="1" dirty="0">
                <a:solidFill>
                  <a:srgbClr val="FF0000"/>
                </a:solidFill>
                <a:effectLst/>
              </a:rPr>
              <a:t>sapere</a:t>
            </a:r>
            <a:r>
              <a:rPr lang="it-IT" sz="1800" i="1" dirty="0">
                <a:solidFill>
                  <a:srgbClr val="FF0000"/>
                </a:solidFill>
                <a:effectLst/>
              </a:rPr>
              <a:t> </a:t>
            </a:r>
            <a:r>
              <a:rPr lang="it-IT" sz="1800" i="1" dirty="0">
                <a:effectLst/>
              </a:rPr>
              <a:t>l’igienista?</a:t>
            </a:r>
            <a:endParaRPr lang="it-IT" sz="1800" dirty="0">
              <a:effectLst/>
            </a:endParaRPr>
          </a:p>
          <a:p>
            <a:r>
              <a:rPr lang="it-IT" sz="1800" b="1" i="1" dirty="0">
                <a:effectLst/>
              </a:rPr>
              <a:t>Secondo quesito:</a:t>
            </a:r>
            <a:endParaRPr lang="it-IT" sz="1800" dirty="0">
              <a:effectLst/>
            </a:endParaRPr>
          </a:p>
          <a:p>
            <a:r>
              <a:rPr lang="it-IT" sz="1800" i="1" dirty="0">
                <a:effectLst/>
              </a:rPr>
              <a:t>Sul tema delle disuguaglianze nella salute, </a:t>
            </a:r>
            <a:r>
              <a:rPr lang="it-IT" sz="1800" b="1" i="1" dirty="0">
                <a:effectLst/>
              </a:rPr>
              <a:t>cosa dovrebbe </a:t>
            </a:r>
            <a:r>
              <a:rPr lang="it-IT" sz="1800" b="1" i="1" dirty="0">
                <a:solidFill>
                  <a:srgbClr val="FF0000"/>
                </a:solidFill>
                <a:effectLst/>
              </a:rPr>
              <a:t>saper fare</a:t>
            </a:r>
            <a:r>
              <a:rPr lang="it-IT" sz="1800" b="1" i="1" dirty="0">
                <a:effectLst/>
              </a:rPr>
              <a:t> l’igienista?</a:t>
            </a:r>
            <a:endParaRPr lang="it-IT" sz="1800" dirty="0">
              <a:effectLst/>
            </a:endParaRPr>
          </a:p>
          <a:p>
            <a:r>
              <a:rPr lang="it-IT" sz="1800" b="1" i="1" dirty="0">
                <a:effectLst/>
              </a:rPr>
              <a:t>Terzo quesito:</a:t>
            </a:r>
            <a:endParaRPr lang="it-IT" sz="1800" dirty="0">
              <a:effectLst/>
            </a:endParaRPr>
          </a:p>
          <a:p>
            <a:r>
              <a:rPr lang="it-IT" sz="1800" b="1" i="1" dirty="0">
                <a:solidFill>
                  <a:srgbClr val="FF0000"/>
                </a:solidFill>
                <a:effectLst/>
              </a:rPr>
              <a:t>Con chi</a:t>
            </a:r>
            <a:r>
              <a:rPr lang="it-IT" sz="1800" i="1" dirty="0">
                <a:solidFill>
                  <a:srgbClr val="FF0000"/>
                </a:solidFill>
                <a:effectLst/>
              </a:rPr>
              <a:t> </a:t>
            </a:r>
            <a:r>
              <a:rPr lang="it-IT" sz="1800" i="1" dirty="0">
                <a:effectLst/>
              </a:rPr>
              <a:t>l’Igienista dovrebbe agire sul tema delle diseguaglianze nella salute?</a:t>
            </a:r>
            <a:endParaRPr lang="it-IT" sz="1800" dirty="0">
              <a:effectLst/>
            </a:endParaRPr>
          </a:p>
          <a:p>
            <a:r>
              <a:rPr lang="it-IT" sz="1800" b="1" i="1" dirty="0" smtClean="0">
                <a:effectLst/>
              </a:rPr>
              <a:t>Quarto quesito</a:t>
            </a:r>
            <a:r>
              <a:rPr lang="it-IT" sz="1800" b="1" i="1" dirty="0">
                <a:effectLst/>
              </a:rPr>
              <a:t>:</a:t>
            </a:r>
            <a:endParaRPr lang="it-IT" sz="1800" dirty="0">
              <a:effectLst/>
            </a:endParaRPr>
          </a:p>
          <a:p>
            <a:r>
              <a:rPr lang="it-IT" sz="1800" b="1" i="1" dirty="0" smtClean="0">
                <a:solidFill>
                  <a:srgbClr val="FF0000"/>
                </a:solidFill>
                <a:effectLst/>
              </a:rPr>
              <a:t>Perché</a:t>
            </a:r>
            <a:r>
              <a:rPr lang="it-IT" sz="1800" b="1" i="1" dirty="0" smtClean="0">
                <a:effectLst/>
              </a:rPr>
              <a:t> </a:t>
            </a:r>
            <a:r>
              <a:rPr lang="it-IT" sz="1800" i="1" dirty="0" smtClean="0">
                <a:solidFill>
                  <a:srgbClr val="FF0000"/>
                </a:solidFill>
                <a:effectLst/>
              </a:rPr>
              <a:t> </a:t>
            </a:r>
            <a:r>
              <a:rPr lang="it-IT" sz="1800" i="1" dirty="0">
                <a:effectLst/>
              </a:rPr>
              <a:t>l’Igienista dovrebbe agire sul tema delle diseguaglianze nella salute?</a:t>
            </a:r>
            <a:endParaRPr lang="it-IT" sz="1800" dirty="0">
              <a:effectLst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50816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98714" y="489857"/>
            <a:ext cx="8019143" cy="5932713"/>
          </a:xfrm>
        </p:spPr>
        <p:txBody>
          <a:bodyPr>
            <a:normAutofit fontScale="85000" lnSpcReduction="20000"/>
          </a:bodyPr>
          <a:lstStyle/>
          <a:p>
            <a:r>
              <a:rPr lang="it-IT" b="1" i="1" dirty="0">
                <a:effectLst/>
              </a:rPr>
              <a:t>Primo quesito</a:t>
            </a:r>
            <a:endParaRPr lang="it-IT" dirty="0">
              <a:effectLst/>
            </a:endParaRPr>
          </a:p>
          <a:p>
            <a:r>
              <a:rPr lang="it-IT" i="1" dirty="0">
                <a:effectLst/>
              </a:rPr>
              <a:t>Sul tema delle disuguaglianze nella salute, </a:t>
            </a:r>
            <a:r>
              <a:rPr lang="it-IT" b="1" i="1" dirty="0">
                <a:effectLst/>
              </a:rPr>
              <a:t>cosa dovrebbe sapere</a:t>
            </a:r>
            <a:r>
              <a:rPr lang="it-IT" i="1" dirty="0">
                <a:effectLst/>
              </a:rPr>
              <a:t> l’igienista?</a:t>
            </a:r>
            <a:endParaRPr lang="it-IT" dirty="0">
              <a:effectLst/>
            </a:endParaRPr>
          </a:p>
          <a:p>
            <a:r>
              <a:rPr lang="it-IT" dirty="0">
                <a:effectLst/>
              </a:rPr>
              <a:t>Un nucleo basilare di conoscenze sulla natura, la diffusione, i determinanti e le possibili soluzioni delle disuguaglianze di salute deve far parte del bagaglio culturale dell’igienista e orienta l’impegno del </a:t>
            </a:r>
            <a:r>
              <a:rPr lang="it-IT" dirty="0" err="1">
                <a:effectLst/>
              </a:rPr>
              <a:t>GdL</a:t>
            </a:r>
            <a:r>
              <a:rPr lang="it-IT" dirty="0">
                <a:effectLst/>
              </a:rPr>
              <a:t> verso interventi nel percorso formativo </a:t>
            </a:r>
            <a:r>
              <a:rPr lang="it-IT" dirty="0" err="1">
                <a:effectLst/>
              </a:rPr>
              <a:t>pre</a:t>
            </a:r>
            <a:r>
              <a:rPr lang="it-IT" dirty="0">
                <a:effectLst/>
              </a:rPr>
              <a:t>-laurea e post-laurea; in particolare (1) con riferimento al </a:t>
            </a:r>
            <a:r>
              <a:rPr lang="it-IT" dirty="0">
                <a:solidFill>
                  <a:srgbClr val="FF0000"/>
                </a:solidFill>
                <a:effectLst/>
              </a:rPr>
              <a:t>percorso </a:t>
            </a:r>
            <a:r>
              <a:rPr lang="it-IT" dirty="0" err="1">
                <a:solidFill>
                  <a:srgbClr val="FF0000"/>
                </a:solidFill>
                <a:effectLst/>
              </a:rPr>
              <a:t>pre</a:t>
            </a:r>
            <a:r>
              <a:rPr lang="it-IT" dirty="0">
                <a:solidFill>
                  <a:srgbClr val="FF0000"/>
                </a:solidFill>
                <a:effectLst/>
              </a:rPr>
              <a:t>-laurea</a:t>
            </a:r>
            <a:r>
              <a:rPr lang="it-IT" dirty="0">
                <a:effectLst/>
              </a:rPr>
              <a:t>, il </a:t>
            </a:r>
            <a:r>
              <a:rPr lang="it-IT" dirty="0" err="1">
                <a:effectLst/>
              </a:rPr>
              <a:t>GdL</a:t>
            </a:r>
            <a:r>
              <a:rPr lang="it-IT" dirty="0">
                <a:effectLst/>
              </a:rPr>
              <a:t> intende identificare detto nucleo in collaborazione con il </a:t>
            </a:r>
            <a:r>
              <a:rPr lang="it-IT" dirty="0">
                <a:solidFill>
                  <a:srgbClr val="FF0000"/>
                </a:solidFill>
                <a:effectLst/>
              </a:rPr>
              <a:t>Collegio dei Docenti </a:t>
            </a:r>
            <a:r>
              <a:rPr lang="it-IT" dirty="0" err="1">
                <a:solidFill>
                  <a:srgbClr val="FF0000"/>
                </a:solidFill>
                <a:effectLst/>
              </a:rPr>
              <a:t>SItI</a:t>
            </a:r>
            <a:r>
              <a:rPr lang="it-IT" dirty="0">
                <a:effectLst/>
              </a:rPr>
              <a:t>; (2) con riferimento al </a:t>
            </a:r>
            <a:r>
              <a:rPr lang="it-IT" dirty="0">
                <a:solidFill>
                  <a:srgbClr val="0000FF"/>
                </a:solidFill>
                <a:effectLst/>
              </a:rPr>
              <a:t>percorso post-laurea, che comprende sia la Scuola di </a:t>
            </a:r>
            <a:r>
              <a:rPr lang="it-IT" dirty="0" smtClean="0">
                <a:solidFill>
                  <a:srgbClr val="0000FF"/>
                </a:solidFill>
                <a:effectLst/>
              </a:rPr>
              <a:t>specializzazione che i Master </a:t>
            </a:r>
            <a:r>
              <a:rPr lang="it-IT" dirty="0">
                <a:solidFill>
                  <a:srgbClr val="0000FF"/>
                </a:solidFill>
                <a:effectLst/>
              </a:rPr>
              <a:t>che l’ECM, </a:t>
            </a:r>
            <a:r>
              <a:rPr lang="it-IT" dirty="0">
                <a:effectLst/>
              </a:rPr>
              <a:t>il </a:t>
            </a:r>
            <a:r>
              <a:rPr lang="it-IT" dirty="0" err="1">
                <a:effectLst/>
              </a:rPr>
              <a:t>GdL</a:t>
            </a:r>
            <a:r>
              <a:rPr lang="it-IT" dirty="0">
                <a:effectLst/>
              </a:rPr>
              <a:t> intende identificare detto nucleo in collaborazione con la</a:t>
            </a:r>
            <a:r>
              <a:rPr lang="it-IT" dirty="0">
                <a:solidFill>
                  <a:srgbClr val="0000FF"/>
                </a:solidFill>
                <a:effectLst/>
              </a:rPr>
              <a:t> Conferenza dei Direttori delle Scuole di Specializzazione </a:t>
            </a:r>
            <a:r>
              <a:rPr lang="it-IT" dirty="0">
                <a:effectLst/>
              </a:rPr>
              <a:t>e con la </a:t>
            </a:r>
            <a:r>
              <a:rPr lang="it-IT" dirty="0">
                <a:solidFill>
                  <a:srgbClr val="0000FF"/>
                </a:solidFill>
                <a:effectLst/>
              </a:rPr>
              <a:t>Consulta degli Specializzandi della </a:t>
            </a:r>
            <a:r>
              <a:rPr lang="it-IT" dirty="0" err="1">
                <a:solidFill>
                  <a:srgbClr val="0000FF"/>
                </a:solidFill>
                <a:effectLst/>
              </a:rPr>
              <a:t>SItI</a:t>
            </a:r>
            <a:r>
              <a:rPr lang="it-IT" dirty="0">
                <a:solidFill>
                  <a:srgbClr val="0000FF"/>
                </a:solidFill>
                <a:effectLst/>
              </a:rPr>
              <a:t> </a:t>
            </a:r>
            <a:r>
              <a:rPr lang="it-IT" dirty="0">
                <a:effectLst/>
              </a:rPr>
              <a:t>(in proposito si rammenta che da quest’ultima è già stata presentata una proposta di ampliamento del curriculum formativo, che include le tematiche relative alla Salute Globale, di cui quella delle disuguaglianze fa parte).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0975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4286" y="399143"/>
            <a:ext cx="7946571" cy="5968999"/>
          </a:xfrm>
        </p:spPr>
        <p:txBody>
          <a:bodyPr>
            <a:normAutofit fontScale="77500" lnSpcReduction="20000"/>
          </a:bodyPr>
          <a:lstStyle/>
          <a:p>
            <a:r>
              <a:rPr lang="it-IT" b="1" i="1" dirty="0">
                <a:effectLst/>
              </a:rPr>
              <a:t>Secondo quesito:</a:t>
            </a:r>
            <a:endParaRPr lang="it-IT" dirty="0">
              <a:effectLst/>
            </a:endParaRPr>
          </a:p>
          <a:p>
            <a:r>
              <a:rPr lang="it-IT" i="1" dirty="0">
                <a:effectLst/>
              </a:rPr>
              <a:t>Sul tema delle disuguaglianze nella salute, </a:t>
            </a:r>
            <a:r>
              <a:rPr lang="it-IT" b="1" i="1" dirty="0">
                <a:effectLst/>
              </a:rPr>
              <a:t>cosa dovrebbe saper fare l’igienista?</a:t>
            </a:r>
            <a:endParaRPr lang="it-IT" dirty="0">
              <a:effectLst/>
            </a:endParaRPr>
          </a:p>
          <a:p>
            <a:r>
              <a:rPr lang="it-IT" dirty="0">
                <a:solidFill>
                  <a:schemeClr val="tx1"/>
                </a:solidFill>
                <a:effectLst/>
              </a:rPr>
              <a:t>L’igienista dovrebbe essere in grado di:</a:t>
            </a:r>
          </a:p>
          <a:p>
            <a:r>
              <a:rPr lang="it-IT" dirty="0">
                <a:solidFill>
                  <a:schemeClr val="tx1"/>
                </a:solidFill>
                <a:effectLst/>
              </a:rPr>
              <a:t>(1) ricercare ed elaborare dati sulle disuguaglianze (nel caso sia necessario, contribuendo ad innovare l’offerta di dati nei sistemi informativi di sua competenza)</a:t>
            </a:r>
          </a:p>
          <a:p>
            <a:r>
              <a:rPr lang="it-IT" dirty="0">
                <a:solidFill>
                  <a:schemeClr val="tx1"/>
                </a:solidFill>
                <a:effectLst/>
              </a:rPr>
              <a:t>(2) </a:t>
            </a:r>
            <a:r>
              <a:rPr lang="it-IT" dirty="0" smtClean="0">
                <a:solidFill>
                  <a:schemeClr val="tx1"/>
                </a:solidFill>
                <a:effectLst/>
              </a:rPr>
              <a:t>interpretare correttamente i dati </a:t>
            </a:r>
            <a:r>
              <a:rPr lang="it-IT" dirty="0">
                <a:solidFill>
                  <a:schemeClr val="tx1"/>
                </a:solidFill>
                <a:effectLst/>
              </a:rPr>
              <a:t>per identificare priorità di intervento (qualunque sia lo specifico ruolo professionale);</a:t>
            </a:r>
          </a:p>
          <a:p>
            <a:r>
              <a:rPr lang="it-IT" dirty="0">
                <a:solidFill>
                  <a:schemeClr val="tx1"/>
                </a:solidFill>
                <a:effectLst/>
              </a:rPr>
              <a:t>(3) identificare e promuovere buone pratiche di prevenzione e di organizzazione dei servizi, considerando anche la dimensione intersettoriale delle </a:t>
            </a:r>
            <a:endParaRPr lang="it-IT" dirty="0" smtClean="0">
              <a:solidFill>
                <a:schemeClr val="tx1"/>
              </a:solidFill>
              <a:effectLst/>
            </a:endParaRPr>
          </a:p>
          <a:p>
            <a:r>
              <a:rPr lang="it-IT" dirty="0" smtClean="0">
                <a:solidFill>
                  <a:schemeClr val="tx1"/>
                </a:solidFill>
                <a:effectLst/>
              </a:rPr>
              <a:t>(4) svolgere attività di </a:t>
            </a:r>
            <a:r>
              <a:rPr lang="it-IT" dirty="0" err="1" smtClean="0">
                <a:solidFill>
                  <a:schemeClr val="tx1"/>
                </a:solidFill>
                <a:effectLst/>
              </a:rPr>
              <a:t>equity</a:t>
            </a:r>
            <a:r>
              <a:rPr lang="it-IT" dirty="0" smtClean="0">
                <a:solidFill>
                  <a:schemeClr val="tx1"/>
                </a:solidFill>
                <a:effectLst/>
              </a:rPr>
              <a:t> audit per l’identificazione e </a:t>
            </a:r>
            <a:r>
              <a:rPr lang="it-IT" dirty="0">
                <a:solidFill>
                  <a:schemeClr val="tx1"/>
                </a:solidFill>
                <a:effectLst/>
              </a:rPr>
              <a:t>la correzione delle disuguaglianze di salute evitabili nel suo ambito di competenza</a:t>
            </a:r>
          </a:p>
          <a:p>
            <a:r>
              <a:rPr lang="it-IT" dirty="0">
                <a:solidFill>
                  <a:schemeClr val="tx1"/>
                </a:solidFill>
                <a:effectLst/>
              </a:rPr>
              <a:t>(5) comunicare e patrocinare al pubblico e ai decisori conoscenze utili per il contrasto delle disuguaglianze di salute.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9056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b="1" i="1" dirty="0">
                <a:solidFill>
                  <a:srgbClr val="000000"/>
                </a:solidFill>
                <a:effectLst/>
              </a:rPr>
              <a:t>Terzo quesito:</a:t>
            </a:r>
            <a:endParaRPr lang="it-IT" dirty="0">
              <a:solidFill>
                <a:srgbClr val="000000"/>
              </a:solidFill>
              <a:effectLst/>
            </a:endParaRPr>
          </a:p>
          <a:p>
            <a:r>
              <a:rPr lang="it-IT" b="1" i="1" dirty="0">
                <a:solidFill>
                  <a:srgbClr val="000000"/>
                </a:solidFill>
                <a:effectLst/>
              </a:rPr>
              <a:t>Con chi</a:t>
            </a:r>
            <a:r>
              <a:rPr lang="it-IT" i="1" dirty="0">
                <a:solidFill>
                  <a:srgbClr val="000000"/>
                </a:solidFill>
                <a:effectLst/>
              </a:rPr>
              <a:t> l’Igienista dovrebbe agire sul tema delle diseguaglianze nella salute?</a:t>
            </a:r>
            <a:endParaRPr lang="it-IT" dirty="0">
              <a:solidFill>
                <a:srgbClr val="000000"/>
              </a:solidFill>
              <a:effectLst/>
            </a:endParaRPr>
          </a:p>
          <a:p>
            <a:r>
              <a:rPr lang="it-IT" dirty="0">
                <a:solidFill>
                  <a:srgbClr val="000000"/>
                </a:solidFill>
                <a:effectLst/>
              </a:rPr>
              <a:t>La risposta a questa domanda richiama la capacità di sviluppare attitudini al lavoro di gruppo, all’</a:t>
            </a:r>
            <a:r>
              <a:rPr lang="it-IT" dirty="0" err="1">
                <a:solidFill>
                  <a:srgbClr val="000000"/>
                </a:solidFill>
                <a:effectLst/>
              </a:rPr>
              <a:t>intersettorialità</a:t>
            </a:r>
            <a:r>
              <a:rPr lang="it-IT" dirty="0">
                <a:solidFill>
                  <a:srgbClr val="000000"/>
                </a:solidFill>
                <a:effectLst/>
              </a:rPr>
              <a:t> ed alla promozione di alleanze e collaborazioni (partnership), indicate dalla Conferenza di Ottawa sulla promozione della Salute in termini di “politiche intersettoriali”, approccio rappresentato dallo slogan </a:t>
            </a:r>
            <a:r>
              <a:rPr lang="it-IT" i="1" dirty="0">
                <a:solidFill>
                  <a:srgbClr val="000000"/>
                </a:solidFill>
                <a:effectLst/>
              </a:rPr>
              <a:t>La salute in tutte le politiche</a:t>
            </a:r>
            <a:endParaRPr lang="it-IT" dirty="0">
              <a:solidFill>
                <a:srgbClr val="000000"/>
              </a:solidFill>
              <a:effectLst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1116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i="1" dirty="0">
                <a:solidFill>
                  <a:srgbClr val="000000"/>
                </a:solidFill>
                <a:effectLst/>
              </a:rPr>
              <a:t>Quarto quesito:</a:t>
            </a:r>
            <a:endParaRPr lang="it-IT" dirty="0">
              <a:solidFill>
                <a:srgbClr val="000000"/>
              </a:solidFill>
              <a:effectLst/>
            </a:endParaRPr>
          </a:p>
          <a:p>
            <a:r>
              <a:rPr lang="it-IT" b="1" i="1" dirty="0">
                <a:solidFill>
                  <a:srgbClr val="000000"/>
                </a:solidFill>
                <a:effectLst/>
              </a:rPr>
              <a:t>Perché </a:t>
            </a:r>
            <a:r>
              <a:rPr lang="it-IT" dirty="0">
                <a:solidFill>
                  <a:srgbClr val="000000"/>
                </a:solidFill>
                <a:effectLst/>
              </a:rPr>
              <a:t>l’Igienista dovrebbe agire </a:t>
            </a:r>
            <a:r>
              <a:rPr lang="it-IT" i="1" dirty="0">
                <a:solidFill>
                  <a:srgbClr val="000000"/>
                </a:solidFill>
                <a:effectLst/>
              </a:rPr>
              <a:t>sul tema delle diseguaglianze nella salute?</a:t>
            </a:r>
            <a:endParaRPr lang="it-IT" dirty="0">
              <a:solidFill>
                <a:srgbClr val="000000"/>
              </a:solidFill>
              <a:effectLst/>
            </a:endParaRPr>
          </a:p>
          <a:p>
            <a:r>
              <a:rPr lang="it-IT" dirty="0">
                <a:solidFill>
                  <a:srgbClr val="000000"/>
                </a:solidFill>
                <a:effectLst/>
              </a:rPr>
              <a:t>In estrema sintesi, per motivazioni </a:t>
            </a:r>
            <a:r>
              <a:rPr lang="it-IT" b="1" i="1" dirty="0">
                <a:solidFill>
                  <a:srgbClr val="000000"/>
                </a:solidFill>
                <a:effectLst/>
              </a:rPr>
              <a:t>etiche</a:t>
            </a:r>
            <a:r>
              <a:rPr lang="it-IT" dirty="0">
                <a:solidFill>
                  <a:srgbClr val="000000"/>
                </a:solidFill>
                <a:effectLst/>
              </a:rPr>
              <a:t> (la coerenza con i valori costituzionali relativi al diritto alla tutela della salute ed all’assenza di discriminazioni; il codice deontologico medico), </a:t>
            </a:r>
            <a:r>
              <a:rPr lang="it-IT" b="1" i="1" dirty="0">
                <a:solidFill>
                  <a:srgbClr val="000000"/>
                </a:solidFill>
                <a:effectLst/>
              </a:rPr>
              <a:t>giuridiche</a:t>
            </a:r>
            <a:r>
              <a:rPr lang="it-IT" dirty="0">
                <a:solidFill>
                  <a:srgbClr val="000000"/>
                </a:solidFill>
                <a:effectLst/>
              </a:rPr>
              <a:t> (relative all’espletamento delle proprie funzioni istituzionali), </a:t>
            </a:r>
            <a:r>
              <a:rPr lang="it-IT" b="1" i="1" dirty="0">
                <a:solidFill>
                  <a:srgbClr val="000000"/>
                </a:solidFill>
                <a:effectLst/>
              </a:rPr>
              <a:t>utilitaristiche</a:t>
            </a:r>
            <a:r>
              <a:rPr lang="it-IT" dirty="0">
                <a:solidFill>
                  <a:srgbClr val="000000"/>
                </a:solidFill>
                <a:effectLst/>
              </a:rPr>
              <a:t> (una popolazione meno diseguale è più sana e più coesa</a:t>
            </a:r>
            <a:r>
              <a:rPr lang="it-IT" dirty="0" smtClean="0">
                <a:solidFill>
                  <a:srgbClr val="000000"/>
                </a:solidFill>
                <a:effectLst/>
              </a:rPr>
              <a:t>)</a:t>
            </a:r>
            <a:endParaRPr lang="it-IT" dirty="0">
              <a:solidFill>
                <a:srgbClr val="000000"/>
              </a:solidFill>
              <a:effectLst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729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9463" y="362857"/>
            <a:ext cx="7583488" cy="1378856"/>
          </a:xfrm>
        </p:spPr>
        <p:txBody>
          <a:bodyPr/>
          <a:lstStyle/>
          <a:p>
            <a:r>
              <a:rPr lang="it-IT" sz="2000" dirty="0">
                <a:effectLst/>
              </a:rPr>
              <a:t>Negli ambiti della formazione, della documentazione, della ricerca e dell’intervento il </a:t>
            </a:r>
            <a:r>
              <a:rPr lang="it-IT" sz="2000" dirty="0" err="1">
                <a:effectLst/>
              </a:rPr>
              <a:t>GdL</a:t>
            </a:r>
            <a:r>
              <a:rPr lang="it-IT" sz="2000" dirty="0">
                <a:effectLst/>
              </a:rPr>
              <a:t> si propone di sviluppare le seguenti azioni specifiche </a:t>
            </a:r>
            <a:r>
              <a:rPr lang="it-IT" sz="2000" dirty="0" smtClean="0">
                <a:effectLst/>
              </a:rPr>
              <a:t>(1)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8000" y="1600200"/>
            <a:ext cx="8200571" cy="4858657"/>
          </a:xfrm>
        </p:spPr>
        <p:txBody>
          <a:bodyPr>
            <a:normAutofit/>
          </a:bodyPr>
          <a:lstStyle/>
          <a:p>
            <a:r>
              <a:rPr lang="it-IT" sz="1600" dirty="0">
                <a:effectLst/>
              </a:rPr>
              <a:t>elaborare documentazione idonea a facilitare </a:t>
            </a:r>
            <a:r>
              <a:rPr lang="it-IT" sz="1600" dirty="0">
                <a:solidFill>
                  <a:srgbClr val="000000"/>
                </a:solidFill>
                <a:effectLst/>
              </a:rPr>
              <a:t>l’introduzione dei determinanti sociali di salute nei curricula </a:t>
            </a:r>
            <a:r>
              <a:rPr lang="it-IT" sz="1600" dirty="0" err="1">
                <a:solidFill>
                  <a:srgbClr val="000000"/>
                </a:solidFill>
                <a:effectLst/>
              </a:rPr>
              <a:t>pre</a:t>
            </a:r>
            <a:r>
              <a:rPr lang="it-IT" sz="1600" dirty="0">
                <a:solidFill>
                  <a:srgbClr val="000000"/>
                </a:solidFill>
                <a:effectLst/>
              </a:rPr>
              <a:t>- e post-laurea </a:t>
            </a:r>
            <a:r>
              <a:rPr lang="it-IT" sz="1600" dirty="0">
                <a:effectLst/>
              </a:rPr>
              <a:t>e proporne la valorizzazione nei canali di azione della </a:t>
            </a:r>
            <a:r>
              <a:rPr lang="it-IT" sz="1600" dirty="0" err="1">
                <a:effectLst/>
              </a:rPr>
              <a:t>SItI</a:t>
            </a:r>
            <a:r>
              <a:rPr lang="it-IT" sz="1600" dirty="0">
                <a:effectLst/>
              </a:rPr>
              <a:t>, ad esempio un </a:t>
            </a:r>
            <a:r>
              <a:rPr lang="it-IT" sz="1600" dirty="0" err="1">
                <a:solidFill>
                  <a:srgbClr val="000000"/>
                </a:solidFill>
                <a:effectLst/>
              </a:rPr>
              <a:t>teaching</a:t>
            </a:r>
            <a:r>
              <a:rPr lang="it-IT" sz="1600" dirty="0">
                <a:solidFill>
                  <a:srgbClr val="000000"/>
                </a:solidFill>
                <a:effectLst/>
              </a:rPr>
              <a:t> /</a:t>
            </a:r>
            <a:r>
              <a:rPr lang="it-IT" sz="1600" dirty="0" err="1">
                <a:solidFill>
                  <a:srgbClr val="000000"/>
                </a:solidFill>
                <a:effectLst/>
              </a:rPr>
              <a:t>comunication</a:t>
            </a:r>
            <a:r>
              <a:rPr lang="it-IT" sz="1600" dirty="0">
                <a:solidFill>
                  <a:srgbClr val="000000"/>
                </a:solidFill>
                <a:effectLst/>
              </a:rPr>
              <a:t> pack per i docenti/comunicatori </a:t>
            </a:r>
            <a:endParaRPr lang="it-IT" sz="1600" dirty="0" smtClean="0">
              <a:solidFill>
                <a:srgbClr val="000000"/>
              </a:solidFill>
              <a:effectLst/>
            </a:endParaRPr>
          </a:p>
          <a:p>
            <a:pPr lvl="0"/>
            <a:r>
              <a:rPr lang="it-IT" sz="1600" dirty="0">
                <a:effectLst/>
              </a:rPr>
              <a:t>facilitare la raccolta, la valutazione e la diffusione di </a:t>
            </a:r>
            <a:r>
              <a:rPr lang="it-IT" sz="1600" dirty="0">
                <a:solidFill>
                  <a:srgbClr val="000000"/>
                </a:solidFill>
                <a:effectLst/>
              </a:rPr>
              <a:t>buone pratiche di contrasto delle disuguaglianze già in uso nei servizi di prevenzione</a:t>
            </a:r>
            <a:r>
              <a:rPr lang="it-IT" sz="1600" dirty="0">
                <a:effectLst/>
              </a:rPr>
              <a:t>, con particolare riguardo agli interventi di prevenzione per i gruppi più vulnerabili o più difficili da raggiungere (ad esempio: carcerati, donne immigrate, rom e sinti) per i livelli di assistenza preventivi essenziali come le vaccinazioni, il controllo delle malattie infettive, gli screening oncologici (riferimento M Valsecchi)</a:t>
            </a:r>
          </a:p>
          <a:p>
            <a:pPr marL="457200" lvl="1">
              <a:spcBef>
                <a:spcPts val="2000"/>
              </a:spcBef>
              <a:buFont typeface="Wingdings" pitchFamily="2" charset="2"/>
              <a:buChar char=""/>
            </a:pPr>
            <a:r>
              <a:rPr lang="it-IT" sz="1600" dirty="0">
                <a:effectLst/>
              </a:rPr>
              <a:t>promuovere l’introduzione di </a:t>
            </a:r>
            <a:r>
              <a:rPr lang="it-IT" sz="1600" dirty="0">
                <a:solidFill>
                  <a:srgbClr val="000000"/>
                </a:solidFill>
                <a:effectLst/>
              </a:rPr>
              <a:t>protocolli di </a:t>
            </a:r>
            <a:r>
              <a:rPr lang="it-IT" sz="1600" i="1" dirty="0" err="1">
                <a:solidFill>
                  <a:srgbClr val="000000"/>
                </a:solidFill>
                <a:effectLst/>
              </a:rPr>
              <a:t>equity</a:t>
            </a:r>
            <a:r>
              <a:rPr lang="it-IT" sz="1600" i="1" dirty="0">
                <a:solidFill>
                  <a:srgbClr val="000000"/>
                </a:solidFill>
                <a:effectLst/>
              </a:rPr>
              <a:t> audit</a:t>
            </a:r>
            <a:r>
              <a:rPr lang="it-IT" sz="1600" dirty="0">
                <a:solidFill>
                  <a:srgbClr val="000000"/>
                </a:solidFill>
                <a:effectLst/>
              </a:rPr>
              <a:t> dei programmi di prevenzione, per identificare e correggere i principali meccanismi di generazione delle disuguaglianze di salute che sono sotto la responsabilità dell’igienista</a:t>
            </a:r>
            <a:r>
              <a:rPr lang="it-IT" sz="1600" dirty="0">
                <a:effectLst/>
              </a:rPr>
              <a:t>, come nel campo dell’edilizia, dell’urbanistica e altre azioni di impatto sulla salute </a:t>
            </a:r>
            <a:r>
              <a:rPr lang="it-IT" sz="1600" dirty="0" smtClean="0">
                <a:effectLst/>
              </a:rPr>
              <a:t> (</a:t>
            </a:r>
            <a:r>
              <a:rPr lang="it-IT" sz="1600" dirty="0">
                <a:effectLst/>
              </a:rPr>
              <a:t>integrazione con il progetto dell’UCL di Londra di </a:t>
            </a:r>
            <a:r>
              <a:rPr lang="it-IT" sz="1600" i="1" dirty="0" err="1">
                <a:effectLst/>
              </a:rPr>
              <a:t>equity</a:t>
            </a:r>
            <a:r>
              <a:rPr lang="it-IT" sz="1600" i="1" dirty="0">
                <a:effectLst/>
              </a:rPr>
              <a:t> audit</a:t>
            </a:r>
            <a:r>
              <a:rPr lang="it-IT" sz="1600" dirty="0">
                <a:effectLst/>
              </a:rPr>
              <a:t> dei piani locali di </a:t>
            </a:r>
            <a:r>
              <a:rPr lang="it-IT" sz="1600" dirty="0" smtClean="0">
                <a:effectLst/>
              </a:rPr>
              <a:t>prevenzione)</a:t>
            </a:r>
            <a:endParaRPr lang="it-IT" sz="1600" dirty="0">
              <a:effectLst/>
            </a:endParaRPr>
          </a:p>
          <a:p>
            <a:endParaRPr lang="it-IT" sz="1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12502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tate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Estate.thmx</Template>
  <TotalTime>82</TotalTime>
  <Words>1152</Words>
  <Application>Microsoft Macintosh PowerPoint</Application>
  <PresentationFormat>Presentazione su schermo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Estate</vt:lpstr>
      <vt:lpstr>&lt;&lt;     &lt;&lt;ETTORE MAJORANA&gt;&gt; FOUNDATION AND CENTRE FOR SCIENTIFIC CULTURE Scuola Superiore di Epidemiologia e Medicina Preventiva “Giuseppe D’Alessandro”   43° Corso residenziale: Erice, 10-14 aprile 2013   CHI HA E CHI NON HA: LE DISEGUAGLIANZE DI SALUTE EVITABILI E LE AZIONI DI CONTRASTO   Direttore: Prof. Giuseppe Costa   con la collaborazione del   GRUPPO DI LAVORO “DISEGUAGLIANZE NELLA SALUTE” della Società Italiana di Igiene, Medicina Preventiva e Sanità Pubblica – SitI </vt:lpstr>
      <vt:lpstr>Gruppo lavoro SItI “Diseguaglianze nella salute”</vt:lpstr>
      <vt:lpstr>Obiettivi del Gruppo</vt:lpstr>
      <vt:lpstr>AMBITI E STRATEGIE D’AZIONE</vt:lpstr>
      <vt:lpstr>Presentazione di PowerPoint</vt:lpstr>
      <vt:lpstr>Presentazione di PowerPoint</vt:lpstr>
      <vt:lpstr>Presentazione di PowerPoint</vt:lpstr>
      <vt:lpstr>Presentazione di PowerPoint</vt:lpstr>
      <vt:lpstr>Negli ambiti della formazione, della documentazione, della ricerca e dell’intervento il GdL si propone di sviluppare le seguenti azioni specifiche (1)</vt:lpstr>
      <vt:lpstr>Negli ambiti della formazione, della documentazione, della ricerca e dell’intervento il GdL si propone di sviluppare le seguenti azioni specifiche (2)</vt:lpstr>
      <vt:lpstr>Azioni del Gruppo per il 2013</vt:lpstr>
    </vt:vector>
  </TitlesOfParts>
  <Company>Sapienza Università di Roma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&lt;&lt;     ETTORE MAJORANA&gt;&gt; FOUNDATION AND CENTRE FOR SCIENTIFIC CULTURE Scuola Superiore di Epidemiologia e Medicina Preventiva “Giuseppe D’Alessandro”   43° Corso residenziale: Erice, 10-14 aprile 2013   CHI HA E CHI NON HA: LE DISEGUAGLIANZE DI SALUTE EVITABILI E LE AZIONI DI CONTRASTO   Direttore: Prof. Giuseppe Costa   con la collaborazione del   GRUPPO DI LAVORO “DISEGUAGLIANZE NELLA SALUTE” della Società Italiana di Igiene, Medicina Preventiva e Sanità Pubblica – SitI </dc:title>
  <dc:creator>Gaetano Maria Fara</dc:creator>
  <cp:lastModifiedBy>Gaetano Maria Fara</cp:lastModifiedBy>
  <cp:revision>8</cp:revision>
  <dcterms:created xsi:type="dcterms:W3CDTF">2013-04-10T09:44:56Z</dcterms:created>
  <dcterms:modified xsi:type="dcterms:W3CDTF">2013-04-10T11:07:46Z</dcterms:modified>
</cp:coreProperties>
</file>